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303" r:id="rId3"/>
    <p:sldId id="257" r:id="rId4"/>
    <p:sldId id="284" r:id="rId5"/>
    <p:sldId id="285" r:id="rId6"/>
    <p:sldId id="300" r:id="rId7"/>
    <p:sldId id="258" r:id="rId8"/>
    <p:sldId id="259" r:id="rId9"/>
    <p:sldId id="283" r:id="rId10"/>
    <p:sldId id="28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7" r:id="rId32"/>
    <p:sldId id="288" r:id="rId33"/>
    <p:sldId id="289" r:id="rId34"/>
    <p:sldId id="291" r:id="rId35"/>
    <p:sldId id="293" r:id="rId36"/>
    <p:sldId id="295" r:id="rId37"/>
    <p:sldId id="296" r:id="rId38"/>
    <p:sldId id="297" r:id="rId39"/>
    <p:sldId id="294" r:id="rId40"/>
    <p:sldId id="290" r:id="rId41"/>
    <p:sldId id="292" r:id="rId42"/>
    <p:sldId id="28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08C0AC-7D58-4D44-AF7D-BF460F9E6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whoo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  <p:sndAc>
      <p:stSnd>
        <p:snd r:embed="rId14" name="whoosh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ethodology%20of%20soil%20improvement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sh%20raising%20Plastic.DA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chicken%20raising.ppt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km-KH" dirty="0" smtClean="0"/>
              <a:t>គោលការណ៌សំខាន់ៗនៃកសិកម្មប្រកបដោយនិរន្តភាព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971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km-KH" b="1" dirty="0" smtClean="0">
                <a:latin typeface="Khmer OS Content" pitchFamily="2" charset="0"/>
                <a:cs typeface="Khmer OS Content" pitchFamily="2" charset="0"/>
              </a:rPr>
              <a:t>១.​​ ការកែប្រែគុណភាពដី​​ (ការដាំដុះ)</a:t>
            </a:r>
          </a:p>
          <a:p>
            <a:pPr algn="just"/>
            <a:endParaRPr lang="km-KH" b="1" dirty="0" smtClean="0">
              <a:latin typeface="Khmer OS Content" pitchFamily="2" charset="0"/>
              <a:cs typeface="Khmer OS Content" pitchFamily="2" charset="0"/>
            </a:endParaRPr>
          </a:p>
          <a:p>
            <a:pPr algn="just"/>
            <a:r>
              <a:rPr lang="km-KH" b="1" dirty="0" smtClean="0">
                <a:latin typeface="Khmer OS Content" pitchFamily="2" charset="0"/>
                <a:cs typeface="Khmer OS Content" pitchFamily="2" charset="0"/>
              </a:rPr>
              <a:t>២. ប្រព័ន្ធកសិកម្មចំរុះ</a:t>
            </a:r>
          </a:p>
          <a:p>
            <a:pPr algn="just"/>
            <a:endParaRPr lang="km-KH" b="1" dirty="0" smtClean="0">
              <a:latin typeface="Khmer OS Content" pitchFamily="2" charset="0"/>
              <a:cs typeface="Khmer OS Content" pitchFamily="2" charset="0"/>
            </a:endParaRPr>
          </a:p>
          <a:p>
            <a:pPr algn="just"/>
            <a:r>
              <a:rPr lang="km-KH" b="1" dirty="0" smtClean="0">
                <a:latin typeface="Khmer OS Content" pitchFamily="2" charset="0"/>
                <a:cs typeface="Khmer OS Content" pitchFamily="2" charset="0"/>
              </a:rPr>
              <a:t>៣. ការចិញ្ចឹមសត្វ (មាន់ ជ្រូក)</a:t>
            </a:r>
          </a:p>
          <a:p>
            <a:pPr algn="just"/>
            <a:r>
              <a:rPr lang="km-KH" b="1" dirty="0" smtClean="0">
                <a:latin typeface="Khmer OS Content" pitchFamily="2" charset="0"/>
                <a:cs typeface="Khmer OS Content" pitchFamily="2" charset="0"/>
              </a:rPr>
              <a:t> </a:t>
            </a:r>
          </a:p>
          <a:p>
            <a:pPr algn="just"/>
            <a:r>
              <a:rPr lang="km-KH" b="1" dirty="0" smtClean="0">
                <a:latin typeface="Khmer OS Content" pitchFamily="2" charset="0"/>
                <a:cs typeface="Khmer OS Content" pitchFamily="2" charset="0"/>
              </a:rPr>
              <a:t>៣. វារីវប្បកម្ម (ត្រី)</a:t>
            </a:r>
            <a:endParaRPr lang="en-SG" b="1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181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sz="3200" dirty="0" smtClean="0">
                <a:latin typeface="+mj-lt"/>
                <a:ea typeface="+mj-ea"/>
                <a:cs typeface="+mj-cs"/>
              </a:rPr>
              <a:t>រៀបចំដោយៈ អ៉ឹម សុធីរ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03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SG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តើដីកសិកម្មនៅកម្ពុជាមានប៉ុន្មានប្រភេទ?</a:t>
            </a:r>
          </a:p>
          <a:p>
            <a:pPr>
              <a:buNone/>
            </a:pPr>
            <a:endParaRPr lang="en-US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endParaRPr lang="km-KH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តើមានវិធីសាស្រ្តអ្វីខ្លះដើម្បីបញ្ជាក់ពីប្រភេទដី</a:t>
            </a:r>
            <a:r>
              <a:rPr lang="km-KH" dirty="0" smtClean="0">
                <a:latin typeface="Khmer OS Content" pitchFamily="2" charset="0"/>
                <a:cs typeface="Khmer OS Content" pitchFamily="2" charset="0"/>
                <a:hlinkClick r:id="rId3" action="ppaction://hlinkfile"/>
              </a:rPr>
              <a:t>?</a:t>
            </a:r>
            <a:endParaRPr lang="km-KH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endParaRPr lang="km-KH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endParaRPr lang="km-KH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តើធ្វើយ៉ាងណាដើម្បីកែលំអជីជាតិ</a:t>
            </a:r>
            <a:r>
              <a:rPr lang="km-KH" dirty="0" smtClean="0"/>
              <a:t>ដី? </a:t>
            </a:r>
          </a:p>
          <a:p>
            <a:pPr>
              <a:buNone/>
            </a:pPr>
            <a:endParaRPr lang="en-SG" dirty="0" smtClean="0"/>
          </a:p>
          <a:p>
            <a:endParaRPr lang="en-SG" dirty="0"/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lvl="0" indent="457200" fontAlgn="base">
              <a:spcAft>
                <a:spcPct val="0"/>
              </a:spcAft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viFIsa®sþ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</a:b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EklMGrCICatidI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sMrab;skmµPaBrGPivDÆn_vis½yksikmµ</a:t>
            </a:r>
            <a:endParaRPr lang="en-US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1&gt;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karbegáInbrimaNstVl¥itkñúgdI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?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Calibri" pitchFamily="34" charset="0"/>
              </a:rPr>
              <a:t>edIm,IbegáInstVl¥itenAkñúgdI ksikrKYrGnuvtþnUvviFIsa®sþmYy cMnYndUcCa :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Calibri" pitchFamily="34" charset="0"/>
              </a:rPr>
              <a:t>- kuMdutKl;ci®Ba©aMg nigkaksMNl;BIksidæan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Calibri" pitchFamily="34" charset="0"/>
              </a:rPr>
              <a:t>- daMCIRss; ¬BBYkGMbUrsENþk¦ ehIyP¢Ürlb;eTA kñúgdI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Calibri" pitchFamily="34" charset="0"/>
              </a:rPr>
              <a:t>- begáInkareRbIR)as;CIlamkstV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Calibri" pitchFamily="34" charset="0"/>
              </a:rPr>
              <a:t>- eRbIR)as;CIkMbu:sþeKak nigCIkMbu:sþTwk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Calibri" pitchFamily="34" charset="0"/>
              </a:rPr>
              <a:t>- eRbIR)as;sarFatusrIragÁsMrab;RKbdI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Calibri" pitchFamily="34" charset="0"/>
              </a:rPr>
              <a:t>- kat;bnßykareRbIR)as;CIKImI nigfñaMBul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2-karRKbdI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nigdaMrukçCatiKMrbdI</a:t>
            </a:r>
            <a:r>
              <a:rPr lang="km-KH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​​</a:t>
            </a:r>
            <a:endParaRPr lang="en-US" sz="36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5362" name="Picture 2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817" b="1508"/>
          <a:stretch>
            <a:fillRect/>
          </a:stretch>
        </p:blipFill>
        <p:spPr bwMode="auto">
          <a:xfrm>
            <a:off x="304800" y="914400"/>
            <a:ext cx="7772441" cy="30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399" y="4114800"/>
            <a:ext cx="74676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32766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karhUreRcaHéndI</a:t>
            </a:r>
            <a:endParaRPr lang="en-SG" sz="2400" dirty="0"/>
          </a:p>
        </p:txBody>
      </p:sp>
      <p:sp>
        <p:nvSpPr>
          <p:cNvPr id="7" name="Rectangle 6"/>
          <p:cNvSpPr/>
          <p:nvPr/>
        </p:nvSpPr>
        <p:spPr>
          <a:xfrm>
            <a:off x="4343400" y="35052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karRCabTwk</a:t>
            </a:r>
            <a:r>
              <a:rPr lang="en-US" sz="2800" dirty="0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)</a:t>
            </a:r>
            <a:r>
              <a:rPr lang="en-US" sz="28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aneRcIn</a:t>
            </a:r>
            <a:endParaRPr lang="en-SG" sz="2800" dirty="0"/>
          </a:p>
        </p:txBody>
      </p:sp>
      <p:sp>
        <p:nvSpPr>
          <p:cNvPr id="8" name="Rectangle 7"/>
          <p:cNvSpPr/>
          <p:nvPr/>
        </p:nvSpPr>
        <p:spPr>
          <a:xfrm>
            <a:off x="1981200" y="41148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manrMhYteRcIn</a:t>
            </a:r>
            <a:endParaRPr lang="en-SG" sz="2800" dirty="0"/>
          </a:p>
        </p:txBody>
      </p:sp>
      <p:sp>
        <p:nvSpPr>
          <p:cNvPr id="9" name="Rectangle 8"/>
          <p:cNvSpPr/>
          <p:nvPr/>
        </p:nvSpPr>
        <p:spPr>
          <a:xfrm>
            <a:off x="762000" y="63246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dIeLIgrwg</a:t>
            </a:r>
            <a:r>
              <a:rPr lang="en-US" sz="2800" dirty="0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nigeRbH</a:t>
            </a:r>
            <a:endParaRPr lang="en-SG" sz="28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4038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manrMhYttic</a:t>
            </a:r>
            <a:endParaRPr lang="en-SG" sz="2800" dirty="0"/>
          </a:p>
        </p:txBody>
      </p:sp>
      <p:sp>
        <p:nvSpPr>
          <p:cNvPr id="11" name="Rectangle 10"/>
          <p:cNvSpPr/>
          <p:nvPr/>
        </p:nvSpPr>
        <p:spPr>
          <a:xfrm>
            <a:off x="5029200" y="633478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rkSasMeNIm</a:t>
            </a:r>
            <a:endParaRPr lang="en-SG" sz="2800" dirty="0"/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3-dMNaMbgVil nigdMNaMcMruH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8600" y="1752600"/>
            <a:ext cx="4876800" cy="4061010"/>
            <a:chOff x="6225" y="2741"/>
            <a:chExt cx="5136" cy="3443"/>
          </a:xfrm>
        </p:grpSpPr>
        <p:pic>
          <p:nvPicPr>
            <p:cNvPr id="11" name="Picture 3" descr="1"/>
            <p:cNvPicPr>
              <a:picLocks noChangeAspect="1" noChangeArrowheads="1"/>
            </p:cNvPicPr>
            <p:nvPr/>
          </p:nvPicPr>
          <p:blipFill>
            <a:blip r:embed="rId3"/>
            <a:srcRect b="12021"/>
            <a:stretch>
              <a:fillRect/>
            </a:stretch>
          </p:blipFill>
          <p:spPr bwMode="auto">
            <a:xfrm>
              <a:off x="6225" y="2741"/>
              <a:ext cx="5136" cy="303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830" y="5584"/>
              <a:ext cx="1875" cy="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solidFill>
                    <a:schemeClr val="tx1"/>
                  </a:solidFill>
                  <a:effectLst/>
                  <a:latin typeface="Limon R1" pitchFamily="2" charset="0"/>
                  <a:ea typeface="Arial" pitchFamily="34" charset="0"/>
                  <a:cs typeface="DaunPenh" charset="0"/>
                </a:rPr>
                <a:t>kardaMbgVil</a:t>
              </a:r>
              <a:endParaRPr kumimoji="0" lang="en-US" sz="32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105400" y="1752602"/>
            <a:ext cx="3657600" cy="3810098"/>
            <a:chOff x="6345" y="6255"/>
            <a:chExt cx="4740" cy="4165"/>
          </a:xfrm>
        </p:grpSpPr>
        <p:pic>
          <p:nvPicPr>
            <p:cNvPr id="9" name="Picture 6" descr="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45" y="6255"/>
              <a:ext cx="4740" cy="39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530" y="9820"/>
              <a:ext cx="2666" cy="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R1" pitchFamily="2" charset="0"/>
                  <a:ea typeface="Arial" pitchFamily="34" charset="0"/>
                  <a:cs typeface="Arial" pitchFamily="34" charset="0"/>
                </a:rPr>
                <a:t>kard</a:t>
              </a:r>
              <a:r>
                <a:rPr lang="en-US" sz="3200" dirty="0" err="1" smtClean="0">
                  <a:latin typeface="Limon R1" pitchFamily="2" charset="0"/>
                  <a:ea typeface="Arial" pitchFamily="34" charset="0"/>
                  <a:cs typeface="Arial" pitchFamily="34" charset="0"/>
                </a:rPr>
                <a:t>aMdMNaMqøas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R1" pitchFamily="2" charset="0"/>
                  <a:ea typeface="Arial" pitchFamily="34" charset="0"/>
                  <a:cs typeface="Arial" pitchFamily="34" charset="0"/>
                </a:rPr>
                <a:t>;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5791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vtßúFatuedIm</a:t>
            </a:r>
            <a:endParaRPr kumimoji="0" lang="en-US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mon S1" pitchFamily="2" charset="0"/>
              <a:ea typeface="Times New Roman" pitchFamily="18" charset="0"/>
              <a:cs typeface="Arial" pitchFamily="34" charset="0"/>
              <a:sym typeface="Webdings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lamkst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V¬eKa</a:t>
            </a:r>
            <a:r>
              <a:rPr lang="en-US" sz="3000" dirty="0" smtClean="0"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RCUk</a:t>
            </a:r>
            <a:r>
              <a:rPr lang="en-US" sz="3000" dirty="0" smtClean="0"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man; Ta&gt;&gt;&gt;.l.¦</a:t>
            </a:r>
            <a:endParaRPr lang="en-US" sz="3000" dirty="0" smtClean="0">
              <a:latin typeface="Limon S1" pitchFamily="2" charset="0"/>
              <a:ea typeface="Times New Roman" pitchFamily="18" charset="0"/>
              <a:cs typeface="Arial" pitchFamily="34" charset="0"/>
              <a:sym typeface="Webdings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søwkrukçCatiébtg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¬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søwkTRnÞanextþ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rWsøwkeQIEdlmanenAEk,r²pÞH¦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000" dirty="0" smtClean="0">
                <a:latin typeface="Limon S1" pitchFamily="2" charset="0"/>
                <a:cs typeface="Arial" pitchFamily="34" charset="0"/>
                <a:sym typeface="Webdings" pitchFamily="18" charset="2"/>
              </a:rPr>
              <a:t>Bag b¤ Fug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mon S1" pitchFamily="2" charset="0"/>
              <a:cs typeface="Arial" pitchFamily="34" charset="0"/>
              <a:sym typeface="Webdings" pitchFamily="18" charset="2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Aft>
                <a:spcPct val="0"/>
              </a:spcAft>
            </a:pPr>
            <a:r>
              <a:rPr lang="pt-BR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4- kareRbIR)as;CIFmµCati ¬kMbu:sþeKak kMb:usþTwk emCI  CIs¶Üt nig emfñaMBul¦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04800" y="3124200"/>
            <a:ext cx="8077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200" b="1" dirty="0" err="1" smtClean="0"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rebobeFIV</a:t>
            </a:r>
            <a:endParaRPr lang="en-US" sz="3200" b="1" dirty="0" smtClean="0">
              <a:latin typeface="Limon S1" pitchFamily="2" charset="0"/>
              <a:ea typeface="Times New Roman" pitchFamily="18" charset="0"/>
              <a:cs typeface="Arial" pitchFamily="34" charset="0"/>
              <a:sym typeface="Webdings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ykcMnYnesµIKñaénlamkstVlayCamYysøwkrukçCatiébtg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RckcUleTAkñúg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)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avRkecA</a:t>
            </a:r>
            <a:endParaRPr lang="en-US" sz="3000" dirty="0" smtClean="0">
              <a:latin typeface="Limon S1" pitchFamily="2" charset="0"/>
              <a:cs typeface="Arial" pitchFamily="34" charset="0"/>
              <a:sym typeface="Webdings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dak;duMfµCamYyedIm,I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[)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avliceTA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)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atBag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rWFug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cgmat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;[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CitrYcdak;kñúgBag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rWFug</a:t>
            </a:r>
            <a:endParaRPr lang="en-US" sz="3000" dirty="0" smtClean="0">
              <a:latin typeface="Limon S1" pitchFamily="2" charset="0"/>
              <a:cs typeface="Arial" pitchFamily="34" charset="0"/>
              <a:sym typeface="Webdings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cak;TwkcUleTAkñúgBag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rWFug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ehIyRKb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[Cit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kñúgkMrit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[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lic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)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av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S1" pitchFamily="2" charset="0"/>
              <a:ea typeface="+mn-ea"/>
              <a:cs typeface="Arial" pitchFamily="34" charset="0"/>
              <a:sym typeface="Webdings" pitchFamily="18" charset="2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3000" dirty="0" smtClean="0">
                <a:latin typeface="Limon S1" pitchFamily="2" charset="0"/>
                <a:ea typeface="Times New Roman" pitchFamily="18" charset="0"/>
                <a:cs typeface="Arial" pitchFamily="34" charset="0"/>
                <a:sym typeface="Webdings" pitchFamily="18" charset="2"/>
              </a:rPr>
              <a:t>]sSah¾kUrCI ¬mYyéf¶mþg¦ edIm,InaMGuksuIEsn cUlkñúgTwk</a:t>
            </a:r>
            <a:endParaRPr lang="en-US" sz="3000" dirty="0" smtClean="0">
              <a:latin typeface="Limon S1" pitchFamily="2" charset="0"/>
              <a:ea typeface="Times New Roman" pitchFamily="18" charset="0"/>
              <a:cs typeface="Arial" pitchFamily="34" charset="0"/>
              <a:sym typeface="Webdings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ry³eBl 30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éf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¶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eRkaymkkøins¥úynwgrsat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;)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at;Gs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;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ehIyeyIg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)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anCIrav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EdlGacykeTAeRsac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elIdMNaM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)an.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S1" pitchFamily="2" charset="0"/>
              <a:ea typeface="Times New Roman" pitchFamily="18" charset="0"/>
              <a:cs typeface="Arial" pitchFamily="34" charset="0"/>
              <a:sym typeface="Webdings" pitchFamily="18" charset="2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762000" y="68580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4&gt;1&gt; </a:t>
            </a:r>
            <a:r>
              <a:rPr lang="en-US" sz="3600" dirty="0" err="1" smtClean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kMb:usþTwk</a:t>
            </a:r>
            <a:endParaRPr lang="pt-BR" sz="3600" dirty="0" err="1" smtClean="0">
              <a:solidFill>
                <a:srgbClr val="C0000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533400" y="990600"/>
          <a:ext cx="7800569" cy="4876800"/>
        </p:xfrm>
        <a:graphic>
          <a:graphicData uri="http://schemas.openxmlformats.org/presentationml/2006/ole">
            <p:oleObj spid="_x0000_s1026" name="PHOTO-PAINT" r:id="rId4" imgW="4632969" imgH="2057056" progId="CorelPHOTOPAINT.Image.14">
              <p:embed/>
            </p:oleObj>
          </a:graphicData>
        </a:graphic>
      </p:graphicFrame>
    </p:spTree>
  </p:cSld>
  <p:clrMapOvr>
    <a:masterClrMapping/>
  </p:clrMapOvr>
  <p:transition>
    <p:wedge/>
    <p:sndAc>
      <p:stSnd>
        <p:snd r:embed="rId3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51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kern="1200" dirty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4&gt;2&gt; </a:t>
            </a:r>
            <a:r>
              <a:rPr lang="en-US" sz="3600" kern="1200" dirty="0" err="1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karplitemCITwkFmµCati</a:t>
            </a:r>
            <a:r>
              <a:rPr lang="en-US" sz="3600" kern="1200" dirty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GuIGuwm</a:t>
            </a:r>
            <a:r>
              <a:rPr lang="en-US" sz="3600" kern="1200" dirty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nig </a:t>
            </a:r>
            <a:r>
              <a:rPr lang="en-US" sz="3600" kern="1200" dirty="0" err="1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b‘ÍGuI</a:t>
            </a:r>
            <a:r>
              <a:rPr lang="en-US" sz="3600" kern="1200" dirty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¬</a:t>
            </a:r>
            <a:r>
              <a:rPr lang="en-US" sz="3600" kern="1200" dirty="0" err="1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mIRkUsrIragÁmanRbsiT§PaB</a:t>
            </a:r>
            <a:r>
              <a:rPr lang="en-US" sz="3600" kern="1200" dirty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914400"/>
            <a:ext cx="8610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Limon R1" pitchFamily="2" charset="0"/>
                <a:ea typeface="+mj-ea"/>
                <a:cs typeface="+mj-cs"/>
              </a:rPr>
              <a:t>	4&gt;2&gt;1&gt;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Limon R1" pitchFamily="2" charset="0"/>
                <a:ea typeface="+mj-ea"/>
                <a:cs typeface="+mj-cs"/>
              </a:rPr>
              <a:t>rebobeFVIemCI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Limon R1" pitchFamily="2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+mj-cs"/>
              </a:rPr>
              <a:t>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+mj-cs"/>
              </a:rPr>
              <a:t>Effective Microorganism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Limon R1" pitchFamily="2" charset="0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ykGgár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1 K&gt;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Rk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eTAdaM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b¤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cMhuy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[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q¥inl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¥</a:t>
            </a:r>
          </a:p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dak;cUlkñúgRbGb;eQIbYnRCugkMBs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;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RbEhl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2-3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twk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Limon S1" pitchFamily="2" charset="0"/>
            </a:endParaRPr>
          </a:p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ykRkdas;mkRKb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nig cg[Cit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ykeTAdak;enAeRkam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Limon S1" pitchFamily="2" charset="0"/>
            </a:endParaRPr>
          </a:p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rYcyksøwk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nig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sMramb¤sSIRKbBIelIcMnYn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4-7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éf¶eRBaHenAeRkamedImb¤sSI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sMbUrpSits² tUc²CYy[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qab;duHpSit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)anrh½s                </a:t>
            </a:r>
          </a:p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rYcehIyykmkepÞrdak;FugcMNuH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5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lIRt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Efmsáretñat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b¤sárl¶Úr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1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K&gt;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Rk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ehIyRKbRkdas;cg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[CitTukry³eBl 15 -30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éf¶GaceRbIR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)as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;)an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mon S1" pitchFamily="2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Limon S1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524000"/>
            <a:ext cx="6934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imon R1" pitchFamily="2" charset="0"/>
                <a:ea typeface="+mj-ea"/>
                <a:cs typeface="+mj-cs"/>
              </a:rPr>
              <a:t>		k&gt;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imon R1" pitchFamily="2" charset="0"/>
                <a:ea typeface="+mj-ea"/>
                <a:cs typeface="+mj-cs"/>
              </a:rPr>
              <a:t>rebobeFVI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imon R1" pitchFamily="2" charset="0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ize%20of%20DSC0594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524000"/>
            <a:ext cx="3565508" cy="3429000"/>
          </a:xfrm>
          <a:noFill/>
          <a:ln/>
        </p:spPr>
      </p:pic>
      <p:sp>
        <p:nvSpPr>
          <p:cNvPr id="5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381000" y="1219200"/>
            <a:ext cx="4343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ykemCIenH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3-4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søabRBa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)ay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layTwk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10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lIRt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sMrab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;)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aj;lag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RTugRCUk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man; Ta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bM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)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at;køins¥úy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imon S1" pitchFamily="2" charset="0"/>
              <a:ea typeface="+mn-ea"/>
              <a:cs typeface="+mn-cs"/>
              <a:sym typeface="MapInfo Cartographic" pitchFamily="18" charset="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228600"/>
            <a:ext cx="6934200" cy="85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smtClean="0">
                <a:solidFill>
                  <a:srgbClr val="0070C0"/>
                </a:solidFill>
                <a:latin typeface="Limon R1" pitchFamily="2" charset="0"/>
                <a:ea typeface="+mj-ea"/>
                <a:cs typeface="+mj-cs"/>
              </a:rPr>
              <a:t>	x&gt; </a:t>
            </a:r>
            <a:r>
              <a:rPr lang="en-US" sz="3400" dirty="0" err="1" smtClean="0">
                <a:solidFill>
                  <a:srgbClr val="0070C0"/>
                </a:solidFill>
                <a:latin typeface="Limon R1" pitchFamily="2" charset="0"/>
                <a:ea typeface="+mj-ea"/>
                <a:cs typeface="+mj-cs"/>
              </a:rPr>
              <a:t>rebobeRbI</a:t>
            </a:r>
            <a:endParaRPr lang="en-US" sz="3400" dirty="0">
              <a:solidFill>
                <a:srgbClr val="0070C0"/>
              </a:solidFill>
              <a:latin typeface="Limon R1" pitchFamily="2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35814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GaclaycMNI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[man;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RCUk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Ta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pwk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lamkmkmins¥úyehIy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QñHCMgW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nig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imon S1" pitchFamily="2" charset="0"/>
              <a:ea typeface="+mn-ea"/>
              <a:cs typeface="+mn-cs"/>
              <a:sym typeface="MapInfo Cartographic" pitchFamily="18" charset="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5105400"/>
            <a:ext cx="434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eRsacelICIkMb:usþ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[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qab;kac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nigpþl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CaCImanKuNPaBx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  <a:sym typeface="MapInfo Cartographic" pitchFamily="18" charset="2"/>
              </a:rPr>
              <a:t>&lt;s; 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imon S1" pitchFamily="2" charset="0"/>
              <a:ea typeface="+mn-ea"/>
              <a:cs typeface="+mn-cs"/>
              <a:sym typeface="MapInfo Cartographic" pitchFamily="18" charset="2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858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4&gt;2&gt;2&gt; </a:t>
            </a:r>
            <a:r>
              <a:rPr lang="en-US" sz="3600" dirty="0" err="1" smtClean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rebobeFVIemCIb‘ÍGIu</a:t>
            </a:r>
            <a:r>
              <a:rPr lang="en-US" sz="3600" dirty="0" smtClean="0">
                <a:solidFill>
                  <a:srgbClr val="C0000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 Unicode MS" pitchFamily="34" charset="-128"/>
              </a:rPr>
              <a:t>(</a:t>
            </a:r>
            <a:r>
              <a:rPr lang="en-US" sz="2400" dirty="0" smtClean="0">
                <a:solidFill>
                  <a:srgbClr val="CC0000"/>
                </a:solidFill>
                <a:latin typeface="Arial Unicode MS" pitchFamily="34" charset="-128"/>
              </a:rPr>
              <a:t>Bio-Extra)</a:t>
            </a:r>
            <a:endParaRPr lang="en-US" sz="2400" dirty="0">
              <a:solidFill>
                <a:srgbClr val="CC0000"/>
              </a:solidFill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6858000" cy="760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		rebobTI1³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kareFVIemCI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b‘ÍGIu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BIkaksMNl;stV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1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154363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rgbClr val="323232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  </a:t>
            </a:r>
            <a:endParaRPr lang="en-US" altLang="zh-CN">
              <a:ea typeface="SimSun" pitchFamily="2" charset="-122"/>
              <a:cs typeface="Tahoma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594201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rgbClr val="323232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  </a:t>
            </a:r>
            <a:r>
              <a:rPr lang="en-US" altLang="zh-CN" sz="1400">
                <a:ea typeface="SimSun" pitchFamily="2" charset="-122"/>
                <a:cs typeface="Tahoma" pitchFamily="34" charset="0"/>
              </a:rPr>
              <a:t> </a:t>
            </a:r>
            <a:endParaRPr lang="en-US" altLang="zh-CN">
              <a:ea typeface="SimSun" pitchFamily="2" charset="-122"/>
              <a:cs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51054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rebobeRbIykemb‘ÍGIu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3-4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søabRBa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)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aylayCamYyTwk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10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lIRtRcbl;elICIkMb:usþ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b¤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eRsay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pÞal;elIdMNaMbegáIn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CICati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nigstVl¥itmanRbeyaCn_dl;dMNaM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mon S1" pitchFamily="2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8600" y="1066800"/>
            <a:ext cx="8610600" cy="12191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emCI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b‘ÍGIumann½yfa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³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KWCakarTajykb¤begáItBBYkGtisuxumR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)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aNmanRbeyaCn_BIEpøeQITMu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b¤karsMNl;BIstV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¬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RtI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xüg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ex©A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eBaHevonman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;¦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RKb;RbePTsMrab;CYyEklMGrKuNPaBdI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.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S1" pitchFamily="2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2766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ykkaksMNl;stVdUcCa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RtI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xüg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ex©A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eBaHevonman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;&gt;&gt;&gt;&gt;&gt;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cMnUn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1 K&gt;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Rk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ciRBa©aM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b¤buk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[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l¥itdak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cUlkñúgRkL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b¤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k¥m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rYcEfmsáretñat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 b¤ sárl¶ÚrcMnYn1K&gt;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RkRcbl;lay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[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sBVRKb;nigRkdas;b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1" pitchFamily="2" charset="0"/>
                <a:ea typeface="+mn-ea"/>
                <a:cs typeface="+mn-cs"/>
              </a:rPr>
              <a:t>¤ pøas;sÞiccgCitTukry³eBl 15-30éf¶GaceRbI)an.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S1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1" grpId="0"/>
      <p:bldP spid="1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0837"/>
            <a:ext cx="5562600" cy="868363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Limon S1" pitchFamily="2" charset="0"/>
                <a:ea typeface="+mn-ea"/>
                <a:cs typeface="+mn-cs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rebobTI2 ³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kareFVIemCI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bIGIu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BIEpøeQI</a:t>
            </a:r>
            <a:endParaRPr lang="en-US" sz="3600" dirty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52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3194050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000" b="1">
                <a:solidFill>
                  <a:srgbClr val="323232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  </a:t>
            </a:r>
            <a:endParaRPr lang="en-US" altLang="zh-CN">
              <a:ea typeface="SimSun" pitchFamily="2" charset="-122"/>
              <a:cs typeface="Tahoma" pitchFamily="34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6086475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1000" b="1">
                <a:solidFill>
                  <a:srgbClr val="323232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  </a:t>
            </a:r>
            <a:endParaRPr lang="en-US" altLang="zh-CN">
              <a:ea typeface="SimSun" pitchFamily="2" charset="-122"/>
              <a:cs typeface="Tahoma" pitchFamily="34" charset="0"/>
            </a:endParaRP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04800" y="358140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EpøeQITMudUcCa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¬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emon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eck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lðúg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sVay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xñúr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mñas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;&gt;&gt;&gt;&gt;&gt;¦ </a:t>
            </a:r>
            <a:r>
              <a:rPr lang="en-US" sz="3600" dirty="0" err="1" smtClean="0">
                <a:solidFill>
                  <a:srgbClr val="0000FF"/>
                </a:solidFill>
                <a:latin typeface="Limon S1" pitchFamily="2" charset="0"/>
              </a:rPr>
              <a:t>cMnUn</a:t>
            </a:r>
            <a:r>
              <a:rPr lang="en-US" sz="3600" dirty="0" smtClean="0">
                <a:solidFill>
                  <a:srgbClr val="0000FF"/>
                </a:solidFill>
                <a:latin typeface="Limon S1" pitchFamily="2" charset="0"/>
              </a:rPr>
              <a:t> 3 K&gt;</a:t>
            </a:r>
            <a:r>
              <a:rPr lang="en-US" sz="3600" dirty="0" err="1" smtClean="0">
                <a:solidFill>
                  <a:srgbClr val="0000FF"/>
                </a:solidFill>
                <a:latin typeface="Limon S1" pitchFamily="2" charset="0"/>
              </a:rPr>
              <a:t>Rk</a:t>
            </a:r>
            <a:r>
              <a:rPr lang="en-US" sz="3600" dirty="0" smtClean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¬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manmuxNaykmuxnwg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¦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han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;[tUc² </a:t>
            </a:r>
            <a:r>
              <a:rPr lang="en-US" sz="3600" dirty="0" err="1" smtClean="0">
                <a:solidFill>
                  <a:srgbClr val="0000FF"/>
                </a:solidFill>
                <a:latin typeface="Limon S1" pitchFamily="2" charset="0"/>
              </a:rPr>
              <a:t>ykdak;cUlkñúgFug</a:t>
            </a:r>
            <a:r>
              <a:rPr lang="en-US" sz="3600" dirty="0" smtClean="0">
                <a:solidFill>
                  <a:srgbClr val="0000FF"/>
                </a:solidFill>
                <a:latin typeface="Limon S1" pitchFamily="2" charset="0"/>
              </a:rPr>
              <a:t> C½r </a:t>
            </a:r>
            <a:r>
              <a:rPr lang="en-US" sz="3600" dirty="0" err="1" smtClean="0">
                <a:solidFill>
                  <a:srgbClr val="0000FF"/>
                </a:solidFill>
                <a:latin typeface="Limon S1" pitchFamily="2" charset="0"/>
              </a:rPr>
              <a:t>rYcehIyEfmsáetñat</a:t>
            </a:r>
            <a:r>
              <a:rPr lang="en-US" sz="3600" dirty="0" smtClean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b¤sárl¶Úr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Limon S1" pitchFamily="2" charset="0"/>
              </a:rPr>
              <a:t>1 K&gt;</a:t>
            </a:r>
            <a:r>
              <a:rPr lang="en-US" sz="3600" dirty="0" err="1" smtClean="0">
                <a:solidFill>
                  <a:srgbClr val="0000FF"/>
                </a:solidFill>
                <a:latin typeface="Limon S1" pitchFamily="2" charset="0"/>
              </a:rPr>
              <a:t>Rk</a:t>
            </a:r>
            <a:r>
              <a:rPr lang="en-US" sz="3600" dirty="0" smtClean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Rcbl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;[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sBV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Limon S1" pitchFamily="2" charset="0"/>
              </a:rPr>
              <a:t>rYcykRkdas;RKbcg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[ </a:t>
            </a:r>
            <a:r>
              <a:rPr lang="en-US" sz="3600" dirty="0" smtClean="0">
                <a:solidFill>
                  <a:srgbClr val="0000FF"/>
                </a:solidFill>
                <a:latin typeface="Limon S1" pitchFamily="2" charset="0"/>
              </a:rPr>
              <a:t>CitTukry³eBl 15-30éf¶GacykmkeRbIR)as</a:t>
            </a:r>
            <a:r>
              <a:rPr lang="en-US" sz="3600" dirty="0">
                <a:solidFill>
                  <a:srgbClr val="0000FF"/>
                </a:solidFill>
                <a:latin typeface="Limon S1" pitchFamily="2" charset="0"/>
              </a:rPr>
              <a:t>;)an. 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461926" y="1447800"/>
            <a:ext cx="8224874" cy="1828800"/>
            <a:chOff x="55526" y="2057400"/>
            <a:chExt cx="8224874" cy="1828800"/>
          </a:xfrm>
        </p:grpSpPr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>
              <a:off x="2133600" y="2971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>
              <a:off x="5257800" y="2895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3011" name="Picture 3" descr="D:\IM Sothy\ADG\Training Document\Soil management\Liquid and fast compost\DSCF29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26" y="2133600"/>
              <a:ext cx="2179674" cy="1714500"/>
            </a:xfrm>
            <a:prstGeom prst="rect">
              <a:avLst/>
            </a:prstGeom>
            <a:noFill/>
          </p:spPr>
        </p:pic>
        <p:pic>
          <p:nvPicPr>
            <p:cNvPr id="43012" name="Picture 4" descr="D:\IM Sothy\ADG\Training Document\Soil management\Liquid and fast compost\DSCF292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2057400"/>
              <a:ext cx="2387600" cy="1790700"/>
            </a:xfrm>
            <a:prstGeom prst="rect">
              <a:avLst/>
            </a:prstGeom>
            <a:noFill/>
          </p:spPr>
        </p:pic>
        <p:pic>
          <p:nvPicPr>
            <p:cNvPr id="43013" name="Picture 5" descr="D:\IM Sothy\ADG\Training Document\Soil management\Liquid and fast compost\MVI_0280.AVI_snapshot_00.02_[2010.11.04_14.30.3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2133600"/>
              <a:ext cx="2108200" cy="1752600"/>
            </a:xfrm>
            <a:prstGeom prst="rect">
              <a:avLst/>
            </a:prstGeom>
            <a:noFill/>
          </p:spPr>
        </p:pic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04800" y="553287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CC0000"/>
                </a:solidFill>
                <a:latin typeface="Limon S1" pitchFamily="2" charset="0"/>
              </a:rPr>
              <a:t>rebobeRbIykembIGIu</a:t>
            </a:r>
            <a:r>
              <a:rPr lang="en-US" sz="4000" dirty="0" smtClean="0">
                <a:solidFill>
                  <a:srgbClr val="CC0000"/>
                </a:solidFill>
                <a:latin typeface="Limon S1" pitchFamily="2" charset="0"/>
              </a:rPr>
              <a:t> 3-4 </a:t>
            </a:r>
            <a:r>
              <a:rPr lang="en-US" sz="4000" dirty="0" err="1" smtClean="0">
                <a:solidFill>
                  <a:srgbClr val="CC0000"/>
                </a:solidFill>
                <a:latin typeface="Limon S1" pitchFamily="2" charset="0"/>
              </a:rPr>
              <a:t>søabRBa</a:t>
            </a:r>
            <a:r>
              <a:rPr lang="en-US" sz="4000" dirty="0" smtClean="0">
                <a:solidFill>
                  <a:srgbClr val="CC0000"/>
                </a:solidFill>
                <a:latin typeface="Limon S1" pitchFamily="2" charset="0"/>
              </a:rPr>
              <a:t>)</a:t>
            </a:r>
            <a:r>
              <a:rPr lang="en-US" sz="4000" dirty="0" err="1" smtClean="0">
                <a:solidFill>
                  <a:srgbClr val="CC0000"/>
                </a:solidFill>
                <a:latin typeface="Limon S1" pitchFamily="2" charset="0"/>
              </a:rPr>
              <a:t>aylayCamYyTwk</a:t>
            </a:r>
            <a:r>
              <a:rPr lang="en-US" sz="4000" dirty="0" smtClean="0">
                <a:solidFill>
                  <a:srgbClr val="CC0000"/>
                </a:solidFill>
                <a:latin typeface="Limon S1" pitchFamily="2" charset="0"/>
              </a:rPr>
              <a:t> 10 </a:t>
            </a:r>
            <a:r>
              <a:rPr lang="en-US" sz="4000" dirty="0" err="1" smtClean="0">
                <a:solidFill>
                  <a:srgbClr val="CC0000"/>
                </a:solidFill>
                <a:latin typeface="Limon S1" pitchFamily="2" charset="0"/>
              </a:rPr>
              <a:t>lIRtRcbl;elICIkMb:usþ</a:t>
            </a:r>
            <a:r>
              <a:rPr lang="en-US" sz="4000" dirty="0" smtClean="0">
                <a:solidFill>
                  <a:srgbClr val="CC0000"/>
                </a:solidFill>
                <a:latin typeface="Limon S1" pitchFamily="2" charset="0"/>
              </a:rPr>
              <a:t> </a:t>
            </a:r>
            <a:r>
              <a:rPr lang="en-US" sz="4000" dirty="0">
                <a:solidFill>
                  <a:srgbClr val="CC0000"/>
                </a:solidFill>
                <a:latin typeface="Limon S1" pitchFamily="2" charset="0"/>
              </a:rPr>
              <a:t>b¤ </a:t>
            </a:r>
            <a:r>
              <a:rPr lang="en-US" sz="4000" dirty="0" err="1" smtClean="0">
                <a:solidFill>
                  <a:srgbClr val="CC0000"/>
                </a:solidFill>
                <a:latin typeface="Limon S1" pitchFamily="2" charset="0"/>
              </a:rPr>
              <a:t>eRsaypÞal</a:t>
            </a:r>
            <a:r>
              <a:rPr lang="en-US" sz="4000" dirty="0" smtClean="0">
                <a:solidFill>
                  <a:srgbClr val="CC0000"/>
                </a:solidFill>
                <a:latin typeface="Limon S1" pitchFamily="2" charset="0"/>
              </a:rPr>
              <a:t>; </a:t>
            </a:r>
            <a:r>
              <a:rPr lang="en-US" sz="4000" dirty="0" err="1" smtClean="0">
                <a:solidFill>
                  <a:srgbClr val="CC0000"/>
                </a:solidFill>
                <a:latin typeface="Limon S1" pitchFamily="2" charset="0"/>
              </a:rPr>
              <a:t>elIdMNaMbegáIn</a:t>
            </a:r>
            <a:r>
              <a:rPr lang="en-US" sz="4000" dirty="0" smtClean="0">
                <a:solidFill>
                  <a:srgbClr val="CC0000"/>
                </a:solidFill>
                <a:latin typeface="Limon S1" pitchFamily="2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Limon S1" pitchFamily="2" charset="0"/>
              </a:rPr>
              <a:t>CICati</a:t>
            </a:r>
            <a:r>
              <a:rPr lang="en-US" sz="4000" dirty="0">
                <a:solidFill>
                  <a:srgbClr val="CC0000"/>
                </a:solidFill>
                <a:latin typeface="Limon S1" pitchFamily="2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Limon S1" pitchFamily="2" charset="0"/>
              </a:rPr>
              <a:t>nigstVl¥itmanRbeyaCn_dl;dMNaM</a:t>
            </a:r>
            <a:r>
              <a:rPr lang="en-US" sz="4000" dirty="0" smtClean="0">
                <a:solidFill>
                  <a:srgbClr val="CC0000"/>
                </a:solidFill>
                <a:latin typeface="Limon S1" pitchFamily="2" charset="0"/>
              </a:rPr>
              <a:t>.</a:t>
            </a:r>
            <a:r>
              <a:rPr lang="en-US" sz="4000" dirty="0" smtClean="0">
                <a:latin typeface="Limon S1" pitchFamily="2" charset="0"/>
              </a:rPr>
              <a:t> </a:t>
            </a:r>
            <a:endParaRPr lang="en-US" sz="4000" dirty="0">
              <a:latin typeface="Limon S1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7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719794" y="0"/>
            <a:ext cx="3391804" cy="109255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វិធីសាស្រ្តជាប្រព័ន្ធ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១. ការបំពេញអោយគា្នទៅវិញទៅមក​</a:t>
            </a: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((Integrated)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២. ចំរុះភាព, ច្រើនមុខ</a:t>
            </a: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 (Diversified farming)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៣. មានទីតាំងសមស្រប/តាមស្ថានភាពជាក់ស្តែង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៤. ជាប្រព័ន្ធផ្សាភ្ជាប់ដូចសំណាញ់ពីងពាង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400800" y="609600"/>
            <a:ext cx="2255248" cy="528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ជាការអនុវត្តធ្វើអោយសេដ្ឋកិច្ច ថិតថេរ/</a:t>
            </a: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​</a:t>
            </a: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សេដ្ឋកិច្ចនិរន្តភាព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77000" y="1295400"/>
            <a:ext cx="2255248" cy="528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អនុវត្តនូវបច្ចេកទេសកសិកម្ម សមស្រមតាមតំបន់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324600" y="1926852"/>
            <a:ext cx="2391325" cy="19593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m-K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ធនធាន</a:t>
            </a:r>
            <a:endParaRPr kumimoji="0" lang="en-SG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unPenh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»​ </a:t>
            </a: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គ២ ផ្តោតលើធនធានក្នុងតំបន់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គ២/ត្រួតពិនិត្យធនធានអោយ បានយូអង្វែង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ជម្រុញ/ការពារ/កែលំអរ នូវអ្វីដែលមានក្នុងតំបន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</a:t>
            </a: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ប្រើចំណេះដឹងក្នុងមូលដ្ឋាន​ ដែលមានស្រាប់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235897" y="4191000"/>
            <a:ext cx="2527103" cy="2003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m-K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សមធមសង្គម</a:t>
            </a:r>
            <a:endParaRPr kumimoji="0" lang="en-SG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unPenh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</a:t>
            </a: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ផ្តល់ឧិកាស</a:t>
            </a: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,​ </a:t>
            </a: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ការយល់ដឹងក្នុង សង្គមស្មើភាពគ្នា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ជម្រុញឲ្យមានការចូលរួមពី សហគមន៍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</a:t>
            </a: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 </a:t>
            </a: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ប្រើប្រាស់នូវបច្ចកទេស/វិធីសាស្រ្ត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ដែលសមស្របទៅនឹងបរិបទសង្គម/ ដែលជម្រុញជួយដល់សង្គម ឧទា. ធាគាស្រូវ. ធានាគាភូមិ​ បណ្តាញធានាគាភូមិ 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40990" y="643353"/>
            <a:ext cx="2268646" cy="6868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m-K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បន្តការផ្លាស់ប្តូរជាប់ជានិច្ច</a:t>
            </a:r>
            <a:endParaRPr kumimoji="0" lang="en-SG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m-K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»មិនអចិន្រៃ្ត</a:t>
            </a:r>
            <a:endParaRPr kumimoji="0" lang="en-SG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m-K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មានភាពរស់រវើក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40990" y="1460250"/>
            <a:ext cx="2268646" cy="343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Gender responsive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40990" y="1957074"/>
            <a:ext cx="2268646" cy="24754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ភាពសមស្រមនៃអេកូឡូស៊ី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អនុវត្តកសិម្មសមស្របដើម្បី ធានានូវការរក្សាប្រព័ន្ធអេកូឡូស៊ី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ជម្រុញទំនាក់ទំនងល្អរវាង មនុស្ស និងបរិស្ថាន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</a:t>
            </a: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លើកកំពស់ជីវភាពរស់នៅ កសិករ មនុស្ស ដោយមិនមានផលប៉ះពាល់ជាអវិជ្ជមានដល់ បរិស្ថាន​។ ឧទា. បូមប្រេង.​ ឧសាហកម្មធំៗមួយចំនួន ម៉ូណូឯក វប្បកម្ម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" y="4495800"/>
            <a:ext cx="2378803" cy="1395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វប្បធម៌សមស្រប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 គិតគូដល់វប្បធម៌ជាចំបង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»ចងក្រងឯកសារ ប្រព័ន្ធចំណេះដឹង និងជម្រុញឲ្យមានការប្រើប្រាស់ចំណេះដឹងអ្នកក្នុងតំបន់ឬ សហគមន៌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 rot="16200000">
            <a:off x="3904150" y="1171011"/>
            <a:ext cx="1142924" cy="1391853"/>
          </a:xfrm>
          <a:prstGeom prst="ellipse">
            <a:avLst/>
          </a:prstGeom>
          <a:solidFill>
            <a:srgbClr val="FFFFFF"/>
          </a:solidFill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GOALS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2868769" y="2307369"/>
            <a:ext cx="3367128" cy="3450293"/>
            <a:chOff x="2868769" y="2307369"/>
            <a:chExt cx="3367128" cy="3450293"/>
          </a:xfrm>
        </p:grpSpPr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3441771" y="4231474"/>
              <a:ext cx="925173" cy="1526188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G"/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 rot="10800000" flipV="1">
              <a:off x="4615542" y="4223690"/>
              <a:ext cx="925173" cy="1526188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G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3421674" y="2358196"/>
              <a:ext cx="2323725" cy="1865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km-KH" sz="1200" dirty="0" smtClean="0">
                  <a:latin typeface="Khmer OS Content" pitchFamily="2" charset="0"/>
                  <a:ea typeface="Arial" pitchFamily="34" charset="0"/>
                  <a:cs typeface="Khmer OS Content" pitchFamily="2" charset="0"/>
                </a:rPr>
                <a:t>. </a:t>
              </a:r>
              <a:endPara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latin typeface="Khmer OS Content" pitchFamily="2" charset="0"/>
                  <a:ea typeface="Arial" pitchFamily="34" charset="0"/>
                  <a:cs typeface="Khmer OS Content" pitchFamily="2" charset="0"/>
                </a:rPr>
                <a:t>    </a:t>
              </a:r>
              <a:r>
                <a:rPr lang="km-KH" sz="1200" b="1" dirty="0" smtClean="0">
                  <a:latin typeface="Khmer OS Content" pitchFamily="2" charset="0"/>
                  <a:ea typeface="Arial" pitchFamily="34" charset="0"/>
                  <a:cs typeface="Khmer OS Content" pitchFamily="2" charset="0"/>
                </a:rPr>
                <a:t>បង្កើនគុណភាពជី​វិតតាមរយៈ</a:t>
              </a:r>
              <a:endParaRPr lang="en-US" sz="1200" b="1" dirty="0" smtClean="0">
                <a:latin typeface="Khmer OS Content" pitchFamily="2" charset="0"/>
                <a:ea typeface="Arial" pitchFamily="34" charset="0"/>
                <a:cs typeface="Khmer OS Content" pitchFamily="2" charset="0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km-KH" sz="1200" dirty="0" smtClean="0">
                  <a:latin typeface="Khmer OS Content" pitchFamily="2" charset="0"/>
                  <a:ea typeface="Arial" pitchFamily="34" charset="0"/>
                  <a:cs typeface="Khmer OS Content" pitchFamily="2" charset="0"/>
                </a:rPr>
                <a:t>១. ការអភិវឌ្ឍន៍សេដ្ឋកិច្ច</a:t>
              </a:r>
              <a:endPara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km-KH" sz="1200" dirty="0" smtClean="0">
                  <a:latin typeface="Khmer OS Content" pitchFamily="2" charset="0"/>
                  <a:ea typeface="Arial" pitchFamily="34" charset="0"/>
                  <a:cs typeface="Khmer OS Content" pitchFamily="2" charset="0"/>
                </a:rPr>
                <a:t>២. ស្ថេរភាព/គុណភាពស្បៀងអាហារ</a:t>
              </a:r>
              <a:endPara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km-KH" sz="1200" dirty="0" smtClean="0">
                  <a:latin typeface="Khmer OS Content" pitchFamily="2" charset="0"/>
                  <a:ea typeface="Arial" pitchFamily="34" charset="0"/>
                  <a:cs typeface="Khmer OS Content" pitchFamily="2" charset="0"/>
                </a:rPr>
                <a:t>៣. ការអភិវឌ្ឍន៍ធនធានមនុស្ស និងការពង្រឹងសិទ្ធិអំណាច</a:t>
              </a:r>
              <a:endPara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km-KH" sz="1200" dirty="0" smtClean="0">
                  <a:latin typeface="Khmer OS Content" pitchFamily="2" charset="0"/>
                  <a:ea typeface="Arial" pitchFamily="34" charset="0"/>
                  <a:cs typeface="Khmer OS Content" pitchFamily="2" charset="0"/>
                </a:rPr>
                <a:t>៤. បរិស្ថានល្អ</a:t>
              </a:r>
              <a:endParaRPr lang="en-US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endParaRPr>
            </a:p>
          </p:txBody>
        </p:sp>
        <p:sp>
          <p:nvSpPr>
            <p:cNvPr id="28688" name="AutoShape 16"/>
            <p:cNvSpPr>
              <a:spLocks noChangeArrowheads="1"/>
            </p:cNvSpPr>
            <p:nvPr/>
          </p:nvSpPr>
          <p:spPr bwMode="auto">
            <a:xfrm rot="717296">
              <a:off x="2868769" y="2307369"/>
              <a:ext cx="582792" cy="1314637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G"/>
            </a:p>
          </p:txBody>
        </p:sp>
        <p:sp>
          <p:nvSpPr>
            <p:cNvPr id="28689" name="AutoShape 17"/>
            <p:cNvSpPr>
              <a:spLocks noChangeArrowheads="1"/>
            </p:cNvSpPr>
            <p:nvPr/>
          </p:nvSpPr>
          <p:spPr bwMode="auto">
            <a:xfrm rot="10009707">
              <a:off x="5653105" y="2312864"/>
              <a:ext cx="582792" cy="1315095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G"/>
            </a:p>
          </p:txBody>
        </p:sp>
      </p:grp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099390" y="5907396"/>
            <a:ext cx="2837296" cy="288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លើកកំពស់គុនតម្លៃរបស់មនុស្ស</a:t>
            </a:r>
            <a:endParaRPr lang="en-US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609636" y="6324600"/>
            <a:ext cx="3626261" cy="4336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វិធីសាស្រ្ត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m-KH" sz="1200" dirty="0" smtClean="0">
                <a:latin typeface="Khmer OS Content" pitchFamily="2" charset="0"/>
                <a:ea typeface="Arial" pitchFamily="34" charset="0"/>
                <a:cs typeface="Khmer OS Content" pitchFamily="2" charset="0"/>
              </a:rPr>
              <a:t>បង្កើនគំនិតផ្តួចផ្តើម/ពិសោធន៌/ការចូលរួម</a:t>
            </a:r>
            <a:endParaRPr lang="en-SG" sz="1200" dirty="0" smtClean="0">
              <a:latin typeface="Khmer OS Content" pitchFamily="2" charset="0"/>
              <a:ea typeface="Arial" pitchFamily="34" charset="0"/>
              <a:cs typeface="Khmer OS Content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692" name="AutoShape 20"/>
          <p:cNvCxnSpPr>
            <a:cxnSpLocks noChangeShapeType="1"/>
          </p:cNvCxnSpPr>
          <p:nvPr/>
        </p:nvCxnSpPr>
        <p:spPr bwMode="auto">
          <a:xfrm>
            <a:off x="6111598" y="241314"/>
            <a:ext cx="2803802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8693" name="AutoShape 21"/>
          <p:cNvCxnSpPr>
            <a:cxnSpLocks noChangeShapeType="1"/>
          </p:cNvCxnSpPr>
          <p:nvPr/>
        </p:nvCxnSpPr>
        <p:spPr bwMode="auto">
          <a:xfrm>
            <a:off x="8915400" y="241314"/>
            <a:ext cx="0" cy="6394604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8694" name="AutoShape 22"/>
          <p:cNvCxnSpPr>
            <a:cxnSpLocks noChangeShapeType="1"/>
          </p:cNvCxnSpPr>
          <p:nvPr/>
        </p:nvCxnSpPr>
        <p:spPr bwMode="auto">
          <a:xfrm flipH="1">
            <a:off x="6235897" y="6635918"/>
            <a:ext cx="2679503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8695" name="AutoShape 23"/>
          <p:cNvCxnSpPr>
            <a:cxnSpLocks noChangeShapeType="1"/>
          </p:cNvCxnSpPr>
          <p:nvPr/>
        </p:nvCxnSpPr>
        <p:spPr bwMode="auto">
          <a:xfrm flipV="1">
            <a:off x="228600" y="202851"/>
            <a:ext cx="744" cy="6379493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8696" name="AutoShape 24"/>
          <p:cNvCxnSpPr>
            <a:cxnSpLocks noChangeShapeType="1"/>
          </p:cNvCxnSpPr>
          <p:nvPr/>
        </p:nvCxnSpPr>
        <p:spPr bwMode="auto">
          <a:xfrm flipH="1">
            <a:off x="228600" y="202851"/>
            <a:ext cx="2491194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8697" name="AutoShape 25"/>
          <p:cNvCxnSpPr>
            <a:cxnSpLocks noChangeShapeType="1"/>
          </p:cNvCxnSpPr>
          <p:nvPr/>
        </p:nvCxnSpPr>
        <p:spPr bwMode="auto">
          <a:xfrm flipH="1">
            <a:off x="228600" y="6582344"/>
            <a:ext cx="2381036" cy="45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6" grpId="0" animBg="1"/>
      <p:bldP spid="28690" grpId="0" animBg="1"/>
      <p:bldP spid="286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  <a:tabLst>
                <a:tab pos="603250" algn="l"/>
              </a:tabLst>
            </a:pPr>
            <a:r>
              <a:rPr lang="de-DE" sz="3400" dirty="0" smtClean="0">
                <a:solidFill>
                  <a:srgbClr val="0070C0"/>
                </a:solidFill>
                <a:latin typeface="Limon R1" pitchFamily="2" charset="0"/>
                <a:ea typeface="+mj-ea"/>
                <a:cs typeface="+mj-cs"/>
              </a:rPr>
              <a:t>k&gt;FatupSM</a:t>
            </a:r>
            <a:endParaRPr lang="en-US" sz="3400" dirty="0" smtClean="0">
              <a:solidFill>
                <a:srgbClr val="0070C0"/>
              </a:solidFill>
              <a:latin typeface="Limon R1" pitchFamily="2" charset="0"/>
              <a:ea typeface="+mj-ea"/>
              <a:cs typeface="+mj-cs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r>
              <a:rPr lang="de-DE" sz="4000" dirty="0" smtClean="0">
                <a:latin typeface="Limon S6" pitchFamily="2" charset="0"/>
                <a:cs typeface="Arial" pitchFamily="34" charset="0"/>
              </a:rPr>
              <a:t> lamkstVRKb;RbePT b¤EtmYymux 30 K&gt;k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r>
              <a:rPr lang="de-DE" sz="4000" dirty="0" smtClean="0">
                <a:latin typeface="Limon S6" pitchFamily="2" charset="0"/>
                <a:cs typeface="Arial" pitchFamily="34" charset="0"/>
              </a:rPr>
              <a:t> Ggáamdutlµm² ¬kuM[exøaceTACaepH¦ 10 K&gt;k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r>
              <a:rPr lang="de-DE" sz="4400" dirty="0" smtClean="0">
                <a:latin typeface="Limon S6" pitchFamily="2" charset="0"/>
                <a:cs typeface="Arial" pitchFamily="34" charset="0"/>
              </a:rPr>
              <a:t> knÞk; 3 K&gt;k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r>
              <a:rPr lang="de-DE" sz="4400" dirty="0" smtClean="0">
                <a:latin typeface="Limon S6" pitchFamily="2" charset="0"/>
                <a:cs typeface="Arial" pitchFamily="34" charset="0"/>
              </a:rPr>
              <a:t> cMebIgs¶Üt b¤ søwkeQIs¶Üt 10-15 K&gt;k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r>
              <a:rPr lang="de-DE" sz="4400" dirty="0" smtClean="0">
                <a:latin typeface="Limon S6" pitchFamily="2" charset="0"/>
                <a:cs typeface="Arial" pitchFamily="34" charset="0"/>
              </a:rPr>
              <a:t> TwkCI b‘ÍGuI 4 søabRBa)ay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r>
              <a:rPr lang="de-DE" sz="4400" dirty="0" smtClean="0">
                <a:latin typeface="Limon S6" pitchFamily="2" charset="0"/>
                <a:cs typeface="Arial" pitchFamily="34" charset="0"/>
              </a:rPr>
              <a:t> Twk 10 lIRt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r>
              <a:rPr lang="de-DE" sz="4400" dirty="0" smtClean="0">
                <a:latin typeface="Limon S6" pitchFamily="2" charset="0"/>
                <a:cs typeface="Arial" pitchFamily="34" charset="0"/>
              </a:rPr>
              <a:t>setat 2 sabRBa </a:t>
            </a:r>
            <a:endParaRPr lang="de-DE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03250" algn="l"/>
              </a:tabLst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58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4&gt;2&gt;3&gt;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karplitCIs¶Üt</a:t>
            </a:r>
            <a:r>
              <a:rPr lang="de-DE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b‘ÍGuI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(BE)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DSCF2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DSCF29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6545" y="3703083"/>
            <a:ext cx="3251201" cy="246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indent="457200" algn="l" fontAlgn="base">
              <a:spcAft>
                <a:spcPct val="0"/>
              </a:spcAft>
              <a:tabLst>
                <a:tab pos="603250" algn="l"/>
              </a:tabLst>
            </a:pPr>
            <a:r>
              <a:rPr lang="de-DE" sz="3400" dirty="0" smtClean="0">
                <a:solidFill>
                  <a:srgbClr val="0070C0"/>
                </a:solidFill>
                <a:latin typeface="Limon R1" pitchFamily="2" charset="0"/>
              </a:rPr>
              <a:t>x&gt; rebobeFVI</a:t>
            </a:r>
            <a:endParaRPr lang="en-US" sz="3400" dirty="0">
              <a:solidFill>
                <a:srgbClr val="0070C0"/>
              </a:solidFill>
              <a:latin typeface="Limon R1" pitchFamily="2" charset="0"/>
            </a:endParaRPr>
          </a:p>
        </p:txBody>
      </p:sp>
      <p:sp>
        <p:nvSpPr>
          <p:cNvPr id="296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1000" y="1164134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 cUklay[sBVnUvsmasPaKxagelI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 ykTwkCIb‘ÍGuI 2 søabRBa)ay sáetñat 2 søabRBa)ay nig Twk 10 lIRt lay cUlKña[sBV rYceRsacBIelIKMnrCI kareRsacenHRtUveFVIya:gNa [mansPaBesIm lµm Gackþab;But)anedayminrebH nig minmanTwkehorecj enAeBlBUt eTIbykCakar)an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 cak;l,ayCIenHkMBs; 20s&gt;m enAkEnøgmøb;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 RKb)av b¤RkNat;tg;cas;² ¬EdlGac[cMhayxül;Payecj)an¦ BIelI . kñúgry³kaldMbUgenH l,ayCIeLIgkMedA ehIybMPaykøins¥úy. enHKWdMNak;kalEdl mIRkUsarBagÁkay EdlmanenAkñúgTwkCI b‘ÍGuI eFVIkarbMEbksmasFatul,ayEdl)an layCamYy.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3352800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600" dirty="0" smtClean="0">
                <a:latin typeface="Limon S6" pitchFamily="2" charset="0"/>
                <a:cs typeface="Arial" pitchFamily="34" charset="0"/>
              </a:rPr>
              <a:t> BIréf¶eRkay RtUvRtlb;CIenH rYcerobcMRKbTukdUcmun 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600" dirty="0" smtClean="0">
                <a:latin typeface="Limon S6" pitchFamily="2" charset="0"/>
                <a:cs typeface="Arial" pitchFamily="34" charset="0"/>
              </a:rPr>
              <a:t> BIréf¶eRkaymkeTot CIenaHElgmankMedA nig køins¥úy eRBaHsarFatuTaMgGs;RtUv)an kMeTceTACaepH ehIymanTMgn;Rsal ¬edayBBYkmIRkUsarBagÁkay EdlmanenAkñúgCI b‘ÍGuI¦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600" dirty="0" smtClean="0">
                <a:latin typeface="Limon S6" pitchFamily="2" charset="0"/>
                <a:cs typeface="Arial" pitchFamily="34" charset="0"/>
              </a:rPr>
              <a:t> RckCITukkñúg)av b¤karug . CIenHGacykmkeRbIR)as;)anPøam² b¤TuksMrab;eRbIkñúgry³ eBlyUrGEgVg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5052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400" dirty="0" smtClean="0">
                <a:solidFill>
                  <a:srgbClr val="0070C0"/>
                </a:solidFill>
                <a:latin typeface="Limon R1" pitchFamily="2" charset="0"/>
                <a:ea typeface="+mj-ea"/>
                <a:cs typeface="+mj-cs"/>
              </a:rPr>
              <a:t>K&gt; rebobeRbI</a:t>
            </a:r>
            <a:endParaRPr lang="en-US" sz="3400" dirty="0" smtClean="0">
              <a:solidFill>
                <a:srgbClr val="0070C0"/>
              </a:solidFill>
              <a:latin typeface="Limon R1" pitchFamily="2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eRbI)anenAelIdMNaMRKb;RbePTman³ eQIhUbEpø bEnø RsUv&gt;&gt;&gt;CaedIm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S6" pitchFamily="2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CI 2 kþab;éd RtUveRbIkñúgépÞdI 1Em:RtRkla . kMNt;cMNaM³ kuMdak;CIenHekoknwgKl;dMNaMeBk ERkgvaeFVI[rlYyedIm b¤Kl;dMNaMenaH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S6" pitchFamily="2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GaceRbIeFVICIRTab;)at edaylayCamYycMebIg esµA niglamkstV.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S6" pitchFamily="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15962"/>
          </a:xfrm>
        </p:spPr>
        <p:txBody>
          <a:bodyPr>
            <a:normAutofit/>
          </a:bodyPr>
          <a:lstStyle/>
          <a:p>
            <a:pPr lvl="0" indent="457200" algn="just" fontAlgn="base">
              <a:spcAft>
                <a:spcPct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4&gt;2&gt;4&gt;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rebobpSMeFVITwk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BE</a:t>
            </a: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CafñaMbRgáabstVl¥itcéRgbMpøajdMNaM</a:t>
            </a:r>
            <a:endParaRPr lang="en-US" sz="36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07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447801"/>
            <a:ext cx="7086600" cy="468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k&gt; </a:t>
            </a:r>
            <a:r>
              <a:rPr lang="en-US" sz="28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vtßúFatuedIm</a:t>
            </a:r>
            <a:endParaRPr lang="en-US" sz="28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dirty="0" smtClean="0">
                <a:latin typeface="Limon S6" pitchFamily="2" charset="0"/>
                <a:cs typeface="Arial" pitchFamily="34" charset="0"/>
              </a:rPr>
              <a:t>vløibNþÚ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leBRC 1 K&gt;k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søwkesþA 1 K&gt;k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emImkþÜc</a:t>
            </a: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 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1 K&gt;k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sár 1 K&gt;k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x&gt; </a:t>
            </a:r>
            <a:r>
              <a:rPr lang="en-US" sz="28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rebobeFVI</a:t>
            </a: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de-DE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dUckareFVIemCITwk b‘ÍGuI</a:t>
            </a:r>
            <a:endParaRPr lang="en-US" sz="28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K&gt; </a:t>
            </a:r>
            <a:r>
              <a:rPr lang="en-US" sz="28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rebobeRbI</a:t>
            </a:r>
            <a:endParaRPr lang="en-US" sz="28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  <a:p>
            <a:r>
              <a:rPr lang="de-DE" dirty="0" smtClean="0">
                <a:latin typeface="Limon S6" pitchFamily="2" charset="0"/>
                <a:cs typeface="Arial" pitchFamily="34" charset="0"/>
              </a:rPr>
              <a:t>TwkfñaM b‘ÍGuI 3 søabRBalayTwk 10 lIRt )aj; b¤eRsacelIdMNaM 1 éf¶mþgeBlRBwkkñúgry³eBl 5 éf¶Cab;Kña . 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9144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rebobTI1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1" y="990600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k&gt; </a:t>
            </a:r>
            <a:r>
              <a:rPr lang="en-US" sz="28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vtßúFatuedIm</a:t>
            </a:r>
            <a:endParaRPr lang="en-US" sz="28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e-DE" sz="3600" dirty="0" smtClean="0">
                <a:latin typeface="Limon S6" pitchFamily="2" charset="0"/>
                <a:cs typeface="Arial" pitchFamily="34" charset="0"/>
              </a:rPr>
              <a:t>	- 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Rsas 1 lIRt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		-  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TwkexµH 1 lIRt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-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--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Twk b‘ÍGuI cMnYn 1 Pak 4 lIRt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-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--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sár 1 KILÚRkam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		--  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Twk 5 lIRt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x&gt; </a:t>
            </a:r>
            <a:r>
              <a:rPr lang="en-US" sz="28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rebobeFVI</a:t>
            </a:r>
            <a:endParaRPr lang="en-US" sz="28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dak;smasFatupSMxagelI RtaMlaybBa©ÚlKñakñúgry³eBl 5-7 éf¶ 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mon S4" pitchFamily="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K&gt; </a:t>
            </a:r>
            <a:r>
              <a:rPr lang="en-US" sz="28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rebobeRbI</a:t>
            </a:r>
            <a:r>
              <a:rPr lang="en-US" sz="28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ykTwkfñaMenH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3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søabRBa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)ay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layTwk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10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lIRt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)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aj;elIRsUvEdl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ekItRkaePøIg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1 dg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kñúg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1éf¶ 5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éf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¶ </a:t>
            </a:r>
            <a:r>
              <a:rPr lang="en-US" sz="3600" dirty="0" err="1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Cab;Kña</a:t>
            </a:r>
            <a:r>
              <a:rPr lang="en-US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. 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7048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rebobTI2 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Times New Roman" pitchFamily="18" charset="0"/>
                <a:cs typeface="Calibri" pitchFamily="34" charset="0"/>
              </a:rPr>
              <a:t>eRbIenAelIRkaePøIg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Times New Roman" pitchFamily="18" charset="0"/>
                <a:cs typeface="Calibri" pitchFamily="34" charset="0"/>
              </a:rPr>
              <a:t>EdlbMpøajdMNaMRsUv nigdMNaMepSg²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563562"/>
          </a:xfrm>
        </p:spPr>
        <p:txBody>
          <a:bodyPr>
            <a:normAutofit fontScale="90000"/>
          </a:bodyPr>
          <a:lstStyle/>
          <a:p>
            <a:pPr lvl="0" indent="457200" algn="just" fontAlgn="base">
              <a:spcAft>
                <a:spcPct val="0"/>
              </a:spcAft>
            </a:pPr>
            <a:r>
              <a:rPr lang="en-US" dirty="0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rebobTI3 </a:t>
            </a:r>
            <a:r>
              <a:rPr lang="de-DE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eRbI)anCaTUeTAelIdMNaMRsUv bEnø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5638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søwkesþA 5 K&gt;k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vløibNþÚleBRC 5 K&gt;k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emImrMedg 2 K&gt;k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søwkéRKeRKOg 1 K&gt;k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TwkCI b‘ÍGuI 1lIRt sár 1 K&gt;k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cs typeface="Arial" pitchFamily="34" charset="0"/>
              </a:rPr>
              <a:t>sab‘UemSA 0&gt;1 K&gt;k ¬ 1 xaM 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latin typeface="Limon S4" pitchFamily="2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en-US" sz="33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k&gt; </a:t>
            </a:r>
            <a:r>
              <a:rPr lang="en-US" sz="33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vtßúFatuedIm</a:t>
            </a:r>
            <a:endParaRPr lang="en-US" sz="32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x&gt; </a:t>
            </a:r>
            <a:r>
              <a:rPr lang="en-US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rebobeFVI</a:t>
            </a:r>
            <a:endParaRPr lang="en-US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1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es¶arsøwkesþA 5 K&gt;k edaydak;Twk 5 lIRt rMgas;Twk 3 ykTwk 1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es¶arbNþÚleBRC 5 K&gt;k edaydak;Twk 5lIRt rMgas;Twk 3 ykTwk 1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buksøwkéRKeRKOg 1 K&gt;k CamYyemImrMedg 2 K&gt;k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Tuk[RtCak; cak;cUleTAkñúgkan b¤BIdug rYcyksøwkéRKeRKOg nigemImrMedgEdl )anbukdak;cUlCamYyTwkCI b‘ÍGuI cMnYn 1 lIRt sár 1 KILÚRkam nigemSAsab‘U 0&gt;1 KILÚRkam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S6" pitchFamily="2" charset="0"/>
                <a:ea typeface="+mn-ea"/>
                <a:cs typeface="Arial" pitchFamily="34" charset="0"/>
              </a:rPr>
              <a:t>RKbrkSaTukry³eBl 24 ema:g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724400"/>
            <a:ext cx="8001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K&gt; </a:t>
            </a:r>
            <a:r>
              <a:rPr lang="en-US" sz="32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rebobeRbI</a:t>
            </a:r>
            <a:endParaRPr lang="en-US" sz="32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TwkfñaM 1 lIRt laynwgTwk 200 lIRt . )aj;eRsac RBwk b¤k¾l¶aceTA tamlTæPaB . eFVIrebobenHry³eBl 5 éf¶.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	4&gt;2&gt;5&gt; </a:t>
            </a:r>
            <a:r>
              <a:rPr lang="en-US" sz="40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karciBa©wmCenøn</a:t>
            </a:r>
            <a:r>
              <a:rPr lang="en-US" sz="4000" dirty="0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grpSp>
        <p:nvGrpSpPr>
          <p:cNvPr id="3" name="Content Placeholder 2"/>
          <p:cNvGrpSpPr>
            <a:grpSpLocks noGrp="1"/>
          </p:cNvGrpSpPr>
          <p:nvPr>
            <p:ph idx="1"/>
          </p:nvPr>
        </p:nvGrpSpPr>
        <p:grpSpPr bwMode="auto">
          <a:xfrm>
            <a:off x="1066800" y="1752601"/>
            <a:ext cx="7467600" cy="4800600"/>
            <a:chOff x="1168" y="3372"/>
            <a:chExt cx="8777" cy="768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68" y="3372"/>
              <a:ext cx="8777" cy="7685"/>
              <a:chOff x="1452" y="2042"/>
              <a:chExt cx="8777" cy="7685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3652" y="7124"/>
                <a:ext cx="4549" cy="2603"/>
                <a:chOff x="6646" y="13432"/>
                <a:chExt cx="4549" cy="2603"/>
              </a:xfrm>
            </p:grpSpPr>
            <p:pic>
              <p:nvPicPr>
                <p:cNvPr id="38917" name="Picture 5" descr="cassava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646" y="13432"/>
                  <a:ext cx="4549" cy="2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646" y="15495"/>
                  <a:ext cx="4320" cy="54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DaunPenh" charset="0"/>
                    </a:rPr>
                    <a:t>dMNaMlUtlas;y:agrh½s </a:t>
                  </a:r>
                  <a:r>
                    <a:rPr lang="en-US" sz="3200" dirty="0" err="1" smtClean="0">
                      <a:latin typeface="Limon S1" pitchFamily="2" charset="0"/>
                      <a:ea typeface="Arial" pitchFamily="34" charset="0"/>
                      <a:cs typeface="DaunPenh" charset="0"/>
                    </a:rPr>
                    <a:t>nigmanKuNPaBx</a:t>
                  </a:r>
                  <a:r>
                    <a:rPr lang="en-US" sz="3200" dirty="0" smtClean="0">
                      <a:latin typeface="Limon S1" pitchFamily="2" charset="0"/>
                      <a:ea typeface="Arial" pitchFamily="34" charset="0"/>
                      <a:cs typeface="DaunPenh" charset="0"/>
                    </a:rPr>
                    <a:t>&lt;s;</a:t>
                  </a:r>
                </a:p>
              </p:txBody>
            </p:sp>
          </p:grp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7630" y="2393"/>
                <a:ext cx="2599" cy="2699"/>
                <a:chOff x="7688" y="2845"/>
                <a:chExt cx="2599" cy="2699"/>
              </a:xfrm>
            </p:grpSpPr>
            <p:pic>
              <p:nvPicPr>
                <p:cNvPr id="38920" name="Picture 8" descr="tilapia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688" y="2845"/>
                  <a:ext cx="2599" cy="1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097" y="4207"/>
                  <a:ext cx="2190" cy="1337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cMNIRtI</a:t>
                  </a: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US" sz="3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kEgáb</a:t>
                  </a: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US" sz="3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Gng</a:t>
                  </a: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;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1452" y="2042"/>
                <a:ext cx="3240" cy="2793"/>
                <a:chOff x="1429" y="2379"/>
                <a:chExt cx="3240" cy="2793"/>
              </a:xfrm>
            </p:grpSpPr>
            <p:pic>
              <p:nvPicPr>
                <p:cNvPr id="38923" name="Picture 11" descr="compost ingredient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29" y="2379"/>
                  <a:ext cx="3240" cy="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68" y="4632"/>
                  <a:ext cx="2637" cy="54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cMNIRCUk</a:t>
                  </a: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man; Ta </a:t>
                  </a:r>
                  <a:r>
                    <a:rPr kumimoji="0" lang="en-US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GnÞg</a:t>
                  </a:r>
                  <a:r>
                    <a:rPr lang="en-US" sz="2400" dirty="0" smtClean="0"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; </a:t>
                  </a:r>
                  <a:r>
                    <a:rPr lang="en-US" sz="2400" dirty="0" err="1" smtClean="0"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kEgáb</a:t>
                  </a:r>
                  <a:r>
                    <a:rPr lang="en-US" sz="2400" dirty="0" smtClean="0"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.l.</a:t>
                  </a:r>
                </a:p>
              </p:txBody>
            </p:sp>
          </p:grp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3678" y="4866"/>
              <a:ext cx="3858" cy="3769"/>
              <a:chOff x="3962" y="3838"/>
              <a:chExt cx="3858" cy="3769"/>
            </a:xfrm>
          </p:grpSpPr>
          <p:sp>
            <p:nvSpPr>
              <p:cNvPr id="38926" name="Line 14"/>
              <p:cNvSpPr>
                <a:spLocks noChangeShapeType="1"/>
              </p:cNvSpPr>
              <p:nvPr/>
            </p:nvSpPr>
            <p:spPr bwMode="auto">
              <a:xfrm flipV="1">
                <a:off x="7022" y="4236"/>
                <a:ext cx="798" cy="3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7" name="Line 15"/>
              <p:cNvSpPr>
                <a:spLocks noChangeShapeType="1"/>
              </p:cNvSpPr>
              <p:nvPr/>
            </p:nvSpPr>
            <p:spPr bwMode="auto">
              <a:xfrm>
                <a:off x="5781" y="6773"/>
                <a:ext cx="0" cy="8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 flipH="1" flipV="1">
                <a:off x="3962" y="4236"/>
                <a:ext cx="718" cy="3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4547" y="3838"/>
                <a:ext cx="2475" cy="2805"/>
                <a:chOff x="4478" y="11496"/>
                <a:chExt cx="2520" cy="2805"/>
              </a:xfrm>
            </p:grpSpPr>
            <p:sp>
              <p:nvSpPr>
                <p:cNvPr id="3893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478" y="13761"/>
                  <a:ext cx="2520" cy="54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kMbu:sþCenøn</a:t>
                  </a:r>
                  <a:r>
                    <a:rPr kumimoji="0" lang="en-US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US" sz="3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nigCenøn</a:t>
                  </a:r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8931" name="Picture 19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669" y="12970"/>
                  <a:ext cx="2160" cy="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32" name="Picture 20" descr="P817001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669" y="11496"/>
                  <a:ext cx="2248" cy="15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914400" y="9144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	4&gt;2&gt;5&gt;1&gt; sar³RbeyaCn_énkarciBa©wmCenøn </a:t>
            </a: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	4&gt;2&gt;5&gt;2&gt; sMPar³ nig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karerobcM</a:t>
            </a:r>
            <a:endParaRPr lang="en-US" sz="3600" dirty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  <p:grpSp>
        <p:nvGrpSpPr>
          <p:cNvPr id="3" name="Content Placeholder 2"/>
          <p:cNvGrpSpPr>
            <a:grpSpLocks noGrp="1"/>
          </p:cNvGrpSpPr>
          <p:nvPr>
            <p:ph idx="1"/>
          </p:nvPr>
        </p:nvGrpSpPr>
        <p:grpSpPr bwMode="auto">
          <a:xfrm>
            <a:off x="381272" y="1600200"/>
            <a:ext cx="8305528" cy="4724300"/>
            <a:chOff x="605" y="4122"/>
            <a:chExt cx="10173" cy="8718"/>
          </a:xfrm>
        </p:grpSpPr>
        <p:pic>
          <p:nvPicPr>
            <p:cNvPr id="37891" name="Picture 3" descr="compost ingredi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8" y="7466"/>
              <a:ext cx="4187" cy="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8" y="4254"/>
              <a:ext cx="3240" cy="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5" descr="rice straw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" y="7538"/>
              <a:ext cx="2508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5458" y="6636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1958" y="6543"/>
              <a:ext cx="1800" cy="5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698" y="6372"/>
              <a:ext cx="1620" cy="84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lamkeKa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605" y="9197"/>
              <a:ext cx="2880" cy="8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cMebIg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7538" y="6372"/>
              <a:ext cx="2880" cy="84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kaksMNl;BIpÞH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)ay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4118" y="8925"/>
              <a:ext cx="2520" cy="82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kMbu:sþCenøn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900" name="Picture 12" descr="pict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31" y="4122"/>
              <a:ext cx="2887" cy="2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13" descr="pict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18" y="4563"/>
              <a:ext cx="3607" cy="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4298" y="5950"/>
              <a:ext cx="2880" cy="98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sMramCuMvijpÞHmansøwkeQI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H="1">
              <a:off x="7178" y="7044"/>
              <a:ext cx="900" cy="3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904" name="Picture 16" descr="pict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47" y="7262"/>
              <a:ext cx="1791" cy="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7898" y="9242"/>
              <a:ext cx="2880" cy="106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søwk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b¤edIm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kMe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)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øak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H="1">
              <a:off x="7538" y="8162"/>
              <a:ext cx="9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907" name="Picture 19" descr="DSC0210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38" y="10323"/>
              <a:ext cx="3067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5378" y="9747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3498" y="11896"/>
              <a:ext cx="4387" cy="94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kaksMNl;cMebIg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EdlbNþúHpSitehIy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>
              <a:off x="3218" y="8162"/>
              <a:ext cx="7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3600" dirty="0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	4&gt;2&gt;5&gt;3&gt; </a:t>
            </a:r>
            <a:r>
              <a:rPr lang="en-US" sz="3600" dirty="0" err="1" smtClean="0">
                <a:solidFill>
                  <a:srgbClr val="0070C0"/>
                </a:solidFill>
                <a:latin typeface="Limon R1" pitchFamily="2" charset="0"/>
                <a:ea typeface="Times New Roman" pitchFamily="18" charset="0"/>
                <a:cs typeface="Calibri" pitchFamily="34" charset="0"/>
              </a:rPr>
              <a:t>karsg;eragciBa©wmCenøn</a:t>
            </a:r>
            <a:endParaRPr lang="en-US" sz="3600" dirty="0" smtClean="0">
              <a:solidFill>
                <a:srgbClr val="0070C0"/>
              </a:solidFill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3017837"/>
            <a:ext cx="3962400" cy="3154363"/>
            <a:chOff x="1058" y="2348"/>
            <a:chExt cx="4860" cy="3438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8" y="2348"/>
              <a:ext cx="4860" cy="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2138" y="4329"/>
              <a:ext cx="27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3578" y="4329"/>
              <a:ext cx="900" cy="5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sz="2800" dirty="0" smtClean="0">
                  <a:latin typeface="Limon S1" pitchFamily="2" charset="0"/>
                  <a:ea typeface="Arial" pitchFamily="34" charset="0"/>
                  <a:cs typeface="DaunPenh" charset="0"/>
                </a:rPr>
                <a:t>0/8</a:t>
              </a: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DaunPenh" charset="0"/>
                </a:rPr>
                <a:t> 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DaunPenh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3218" y="2708"/>
              <a:ext cx="0" cy="14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2678" y="3248"/>
              <a:ext cx="72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1 m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3218" y="4329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2138" y="4350"/>
              <a:ext cx="90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40 sm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1"/>
            <a:ext cx="3733800" cy="2971800"/>
            <a:chOff x="6098" y="2576"/>
            <a:chExt cx="4680" cy="3094"/>
          </a:xfrm>
        </p:grpSpPr>
        <p:pic>
          <p:nvPicPr>
            <p:cNvPr id="34828" name="Picture 12" descr="roof of compost"/>
            <p:cNvPicPr>
              <a:picLocks noChangeAspect="1" noChangeArrowheads="1"/>
            </p:cNvPicPr>
            <p:nvPr/>
          </p:nvPicPr>
          <p:blipFill>
            <a:blip r:embed="rId4" cstate="print"/>
            <a:srcRect l="6667" r="6667"/>
            <a:stretch>
              <a:fillRect/>
            </a:stretch>
          </p:blipFill>
          <p:spPr bwMode="auto">
            <a:xfrm>
              <a:off x="6098" y="2576"/>
              <a:ext cx="4680" cy="3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 flipV="1">
              <a:off x="8258" y="3968"/>
              <a:ext cx="2340" cy="5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>
              <a:off x="6458" y="4328"/>
              <a:ext cx="1620" cy="1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6638" y="4508"/>
              <a:ext cx="1080" cy="5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1/2 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8978" y="4328"/>
              <a:ext cx="1080" cy="5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2/4 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2971800"/>
            <a:ext cx="4495800" cy="2755900"/>
            <a:chOff x="3398" y="1854"/>
            <a:chExt cx="5580" cy="2703"/>
          </a:xfrm>
        </p:grpSpPr>
        <p:pic>
          <p:nvPicPr>
            <p:cNvPr id="19" name="Picture 3" descr="IMG_03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8" y="1854"/>
              <a:ext cx="3600" cy="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H="1">
              <a:off x="6458" y="3474"/>
              <a:ext cx="1080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538" y="3114"/>
              <a:ext cx="1440" cy="88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mon S1" pitchFamily="2" charset="0"/>
                  <a:ea typeface="Arial" pitchFamily="34" charset="0"/>
                  <a:cs typeface="Arial" pitchFamily="34" charset="0"/>
                </a:rPr>
                <a:t>sMNaj;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1"/>
          <p:cNvSpPr txBox="1">
            <a:spLocks noChangeArrowheads="1"/>
          </p:cNvSpPr>
          <p:nvPr/>
        </p:nvSpPr>
        <p:spPr bwMode="auto">
          <a:xfrm>
            <a:off x="0" y="16764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	1&gt;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karciBa©wmCenøn</a:t>
            </a:r>
            <a:r>
              <a:rPr lang="en-US" sz="36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pÞal</a:t>
            </a:r>
            <a:r>
              <a:rPr lang="en-US" sz="3600" dirty="0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;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m-KH" dirty="0" smtClean="0"/>
              <a:t>១.​​ ការកែប្រែគុណភាពដី​​ (ការដាំដុះ)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km-KH" sz="5100" dirty="0" smtClean="0">
              <a:latin typeface="Khmer OS Content" pitchFamily="2" charset="0"/>
              <a:cs typeface="Khmer OS Content" pitchFamily="2" charset="0"/>
            </a:endParaRPr>
          </a:p>
          <a:p>
            <a:pPr algn="ctr">
              <a:buNone/>
            </a:pPr>
            <a:r>
              <a:rPr lang="km-KH" sz="4400" b="1" dirty="0" smtClean="0">
                <a:latin typeface="Khmer OS Content" pitchFamily="2" charset="0"/>
                <a:cs typeface="Khmer OS Content" pitchFamily="2" charset="0"/>
              </a:rPr>
              <a:t>តាមការយល់ឃើញរបស់អ្នក​ តើអ្វីទៅជាដីមានជីវិត?</a:t>
            </a:r>
          </a:p>
          <a:p>
            <a:pPr>
              <a:buNone/>
            </a:pPr>
            <a:endParaRPr lang="km-KH" sz="5100" dirty="0" smtClean="0"/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400" dirty="0" smtClean="0">
                <a:latin typeface="Limon F2" pitchFamily="2" charset="0"/>
                <a:ea typeface="Times New Roman" pitchFamily="18" charset="0"/>
                <a:cs typeface="Calibri" pitchFamily="34" charset="0"/>
              </a:rPr>
              <a:t>niymn½yéndImanCIvit</a:t>
            </a:r>
            <a:r>
              <a:rPr lang="en-US" sz="5400" dirty="0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 ³ </a:t>
            </a:r>
            <a:r>
              <a:rPr lang="de-DE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sMedAeTAelIBBYkma:RkU nigmIRkUsa</a:t>
            </a:r>
            <a:r>
              <a:rPr lang="km-KH" sz="36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រីរាង្គ</a:t>
            </a:r>
            <a:r>
              <a:rPr lang="de-DE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Edl</a:t>
            </a:r>
            <a:r>
              <a:rPr lang="km-KH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de-DE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manrs;enAkñúgdI ehIyvaedIrtYnaTI ya:gsMxan; enAkñúgkarbMEpøgnUvsarFatusrIragÁ[eTACasarFatuciBa©wm</a:t>
            </a:r>
            <a:r>
              <a:rPr lang="km-KH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de-DE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sMrab;rukçCatiRsUb .</a:t>
            </a:r>
            <a:endParaRPr lang="km-KH" sz="6500" dirty="0" smtClean="0">
              <a:latin typeface="Limon S6" pitchFamily="2" charset="0"/>
              <a:ea typeface="Times New Roman" pitchFamily="18" charset="0"/>
              <a:cs typeface="Calibri" pitchFamily="34" charset="0"/>
            </a:endParaRP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km-KH" sz="5400" dirty="0" smtClean="0">
              <a:latin typeface="Limon S6" pitchFamily="2" charset="0"/>
              <a:ea typeface="Times New Roman" pitchFamily="18" charset="0"/>
              <a:cs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sv-SE" sz="16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sv-SE" sz="5800" b="1" i="1" dirty="0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mIRkUsrIragÁ</a:t>
            </a:r>
            <a:r>
              <a:rPr lang="sv-SE" sz="5800" i="1" dirty="0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GacemIleXIjeday]bkrN_GtisuxumTsSn_ ¬mIRkUsáÚb¦³ )ak;etrI pSit eNma:tUt RbUtUsUGa&gt;&gt;&gt;</a:t>
            </a:r>
            <a:endParaRPr lang="km-KH" sz="6500" dirty="0" smtClean="0">
              <a:latin typeface="Limon S6" pitchFamily="2" charset="0"/>
              <a:ea typeface="Times New Roman" pitchFamily="18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sv-S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sv-SE" sz="5400" b="1" i="1" dirty="0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ma:RkUsrIragÁ </a:t>
            </a:r>
            <a:r>
              <a:rPr lang="sv-SE" sz="6500" dirty="0" smtClean="0">
                <a:latin typeface="Limon S6" pitchFamily="2" charset="0"/>
                <a:ea typeface="Times New Roman" pitchFamily="18" charset="0"/>
                <a:cs typeface="Calibri" pitchFamily="34" charset="0"/>
              </a:rPr>
              <a:t>GacemIleXIjedayEPñk³ Cenøn/ xüg Rsemac  BBYkEk¥b BBYkeRmImRBH&gt;&gt;&gt;&gt;&gt;</a:t>
            </a:r>
            <a:endParaRPr lang="en-US" sz="6500" dirty="0" smtClean="0">
              <a:latin typeface="Limon S6" pitchFamily="2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idx="1"/>
          </p:nvPr>
        </p:nvGrpSpPr>
        <p:grpSpPr bwMode="auto">
          <a:xfrm>
            <a:off x="3809678" y="2057400"/>
            <a:ext cx="5334322" cy="4114800"/>
            <a:chOff x="1875" y="7675"/>
            <a:chExt cx="7177" cy="3981"/>
          </a:xfrm>
        </p:grpSpPr>
        <p:pic>
          <p:nvPicPr>
            <p:cNvPr id="38915" name="Picture 3" descr="Untitled-14"/>
            <p:cNvPicPr>
              <a:picLocks noChangeAspect="1" noChangeArrowheads="1"/>
            </p:cNvPicPr>
            <p:nvPr/>
          </p:nvPicPr>
          <p:blipFill>
            <a:blip r:embed="rId3"/>
            <a:srcRect l="36322" t="55124" r="28012" b="32928"/>
            <a:stretch>
              <a:fillRect/>
            </a:stretch>
          </p:blipFill>
          <p:spPr bwMode="auto">
            <a:xfrm>
              <a:off x="1875" y="7675"/>
              <a:ext cx="6507" cy="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19" y="7947"/>
              <a:ext cx="6933" cy="3546"/>
              <a:chOff x="2119" y="7947"/>
              <a:chExt cx="6933" cy="3546"/>
            </a:xfrm>
          </p:grpSpPr>
          <p:sp>
            <p:nvSpPr>
              <p:cNvPr id="38917" name="Text Box 5"/>
              <p:cNvSpPr txBox="1">
                <a:spLocks noChangeArrowheads="1"/>
              </p:cNvSpPr>
              <p:nvPr/>
            </p:nvSpPr>
            <p:spPr bwMode="auto">
              <a:xfrm>
                <a:off x="2119" y="8559"/>
                <a:ext cx="4171" cy="3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DaunPenh" charset="0"/>
                    <a:ea typeface="Arial" pitchFamily="34" charset="0"/>
                    <a:cs typeface="Arial" pitchFamily="34" charset="0"/>
                  </a:rPr>
                  <a:t>-----------------------------------------------------------------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799" y="7947"/>
                <a:ext cx="3253" cy="3546"/>
                <a:chOff x="5799" y="7947"/>
                <a:chExt cx="3253" cy="3546"/>
              </a:xfrm>
            </p:grpSpPr>
            <p:sp>
              <p:nvSpPr>
                <p:cNvPr id="389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576" y="11045"/>
                  <a:ext cx="2168" cy="4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bMEnkduMfµtUc²</a:t>
                  </a: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680" y="9985"/>
                  <a:ext cx="2372" cy="4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dIEdlmanCICati</a:t>
                  </a: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80" y="10533"/>
                  <a:ext cx="2064" cy="4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xSac</a:t>
                  </a: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; </a:t>
                  </a:r>
                  <a:r>
                    <a:rPr kumimoji="0" lang="en-US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b¤RKYs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576" y="9428"/>
                  <a:ext cx="1806" cy="4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kUnCenøn</a:t>
                  </a: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576" y="8921"/>
                  <a:ext cx="2476" cy="4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lamkeKa</a:t>
                  </a: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US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RCUk</a:t>
                  </a: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US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RkbI</a:t>
                  </a: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///</a:t>
                  </a: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576" y="8473"/>
                  <a:ext cx="1548" cy="4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søwkeQIs¶Üt</a:t>
                  </a: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481" y="7947"/>
                  <a:ext cx="1779" cy="4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sMNaj</a:t>
                  </a:r>
                  <a:r>
                    <a:rPr kumimoji="0" lang="en-US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;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2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799" y="8314"/>
                  <a:ext cx="777" cy="4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2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799" y="8745"/>
                  <a:ext cx="881" cy="6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" name="Content Placeholder 36"/>
          <p:cNvSpPr txBox="1">
            <a:spLocks/>
          </p:cNvSpPr>
          <p:nvPr/>
        </p:nvSpPr>
        <p:spPr>
          <a:xfrm>
            <a:off x="381000" y="1676400"/>
            <a:ext cx="35814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1905000"/>
            <a:ext cx="3429000" cy="4267200"/>
            <a:chOff x="6342" y="2811"/>
            <a:chExt cx="3931" cy="525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342" y="2811"/>
              <a:ext cx="3938" cy="5256"/>
              <a:chOff x="6342" y="2811"/>
              <a:chExt cx="3938" cy="5256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9240" y="6175"/>
                <a:ext cx="1040" cy="1663"/>
                <a:chOff x="5926" y="9645"/>
                <a:chExt cx="873" cy="860"/>
              </a:xfrm>
            </p:grpSpPr>
            <p:grpSp>
              <p:nvGrpSpPr>
                <p:cNvPr id="8" name="Group 6"/>
                <p:cNvGrpSpPr>
                  <a:grpSpLocks/>
                </p:cNvGrpSpPr>
                <p:nvPr/>
              </p:nvGrpSpPr>
              <p:grpSpPr bwMode="auto">
                <a:xfrm>
                  <a:off x="5926" y="9685"/>
                  <a:ext cx="246" cy="762"/>
                  <a:chOff x="6214" y="3020"/>
                  <a:chExt cx="1027" cy="3060"/>
                </a:xfrm>
              </p:grpSpPr>
              <p:sp>
                <p:nvSpPr>
                  <p:cNvPr id="49" name="Freeform 7"/>
                  <p:cNvSpPr>
                    <a:spLocks/>
                  </p:cNvSpPr>
                  <p:nvPr/>
                </p:nvSpPr>
                <p:spPr bwMode="auto">
                  <a:xfrm>
                    <a:off x="6214" y="4530"/>
                    <a:ext cx="1027" cy="155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225"/>
                      </a:cxn>
                      <a:cxn ang="0">
                        <a:pos x="83" y="502"/>
                      </a:cxn>
                      <a:cxn ang="0">
                        <a:pos x="263" y="793"/>
                      </a:cxn>
                      <a:cxn ang="0">
                        <a:pos x="457" y="1028"/>
                      </a:cxn>
                      <a:cxn ang="0">
                        <a:pos x="651" y="1305"/>
                      </a:cxn>
                      <a:cxn ang="0">
                        <a:pos x="748" y="1430"/>
                      </a:cxn>
                    </a:cxnLst>
                    <a:rect l="0" t="0" r="r" b="b"/>
                    <a:pathLst>
                      <a:path w="748" h="1430">
                        <a:moveTo>
                          <a:pt x="12" y="0"/>
                        </a:moveTo>
                        <a:cubicBezTo>
                          <a:pt x="6" y="70"/>
                          <a:pt x="0" y="141"/>
                          <a:pt x="12" y="225"/>
                        </a:cubicBezTo>
                        <a:cubicBezTo>
                          <a:pt x="24" y="309"/>
                          <a:pt x="41" y="407"/>
                          <a:pt x="83" y="502"/>
                        </a:cubicBezTo>
                        <a:cubicBezTo>
                          <a:pt x="125" y="597"/>
                          <a:pt x="201" y="705"/>
                          <a:pt x="263" y="793"/>
                        </a:cubicBezTo>
                        <a:cubicBezTo>
                          <a:pt x="325" y="881"/>
                          <a:pt x="392" y="943"/>
                          <a:pt x="457" y="1028"/>
                        </a:cubicBezTo>
                        <a:cubicBezTo>
                          <a:pt x="522" y="1113"/>
                          <a:pt x="603" y="1238"/>
                          <a:pt x="651" y="1305"/>
                        </a:cubicBezTo>
                        <a:cubicBezTo>
                          <a:pt x="699" y="1372"/>
                          <a:pt x="729" y="1398"/>
                          <a:pt x="748" y="143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8"/>
                  <p:cNvSpPr>
                    <a:spLocks/>
                  </p:cNvSpPr>
                  <p:nvPr/>
                </p:nvSpPr>
                <p:spPr bwMode="auto">
                  <a:xfrm flipV="1">
                    <a:off x="6214" y="3020"/>
                    <a:ext cx="723" cy="1704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225"/>
                      </a:cxn>
                      <a:cxn ang="0">
                        <a:pos x="83" y="502"/>
                      </a:cxn>
                      <a:cxn ang="0">
                        <a:pos x="263" y="793"/>
                      </a:cxn>
                      <a:cxn ang="0">
                        <a:pos x="457" y="1028"/>
                      </a:cxn>
                      <a:cxn ang="0">
                        <a:pos x="651" y="1305"/>
                      </a:cxn>
                      <a:cxn ang="0">
                        <a:pos x="748" y="1430"/>
                      </a:cxn>
                    </a:cxnLst>
                    <a:rect l="0" t="0" r="r" b="b"/>
                    <a:pathLst>
                      <a:path w="748" h="1430">
                        <a:moveTo>
                          <a:pt x="12" y="0"/>
                        </a:moveTo>
                        <a:cubicBezTo>
                          <a:pt x="6" y="70"/>
                          <a:pt x="0" y="141"/>
                          <a:pt x="12" y="225"/>
                        </a:cubicBezTo>
                        <a:cubicBezTo>
                          <a:pt x="24" y="309"/>
                          <a:pt x="41" y="407"/>
                          <a:pt x="83" y="502"/>
                        </a:cubicBezTo>
                        <a:cubicBezTo>
                          <a:pt x="125" y="597"/>
                          <a:pt x="201" y="705"/>
                          <a:pt x="263" y="793"/>
                        </a:cubicBezTo>
                        <a:cubicBezTo>
                          <a:pt x="325" y="881"/>
                          <a:pt x="392" y="943"/>
                          <a:pt x="457" y="1028"/>
                        </a:cubicBezTo>
                        <a:cubicBezTo>
                          <a:pt x="522" y="1113"/>
                          <a:pt x="603" y="1238"/>
                          <a:pt x="651" y="1305"/>
                        </a:cubicBezTo>
                        <a:cubicBezTo>
                          <a:pt x="699" y="1372"/>
                          <a:pt x="729" y="1398"/>
                          <a:pt x="748" y="143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6594" y="9678"/>
                  <a:ext cx="205" cy="766"/>
                  <a:chOff x="8780" y="3034"/>
                  <a:chExt cx="843" cy="3075"/>
                </a:xfrm>
              </p:grpSpPr>
              <p:sp>
                <p:nvSpPr>
                  <p:cNvPr id="47" name="Freeform 10"/>
                  <p:cNvSpPr>
                    <a:spLocks/>
                  </p:cNvSpPr>
                  <p:nvPr/>
                </p:nvSpPr>
                <p:spPr bwMode="auto">
                  <a:xfrm flipH="1">
                    <a:off x="8780" y="4559"/>
                    <a:ext cx="843" cy="155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225"/>
                      </a:cxn>
                      <a:cxn ang="0">
                        <a:pos x="83" y="502"/>
                      </a:cxn>
                      <a:cxn ang="0">
                        <a:pos x="263" y="793"/>
                      </a:cxn>
                      <a:cxn ang="0">
                        <a:pos x="457" y="1028"/>
                      </a:cxn>
                      <a:cxn ang="0">
                        <a:pos x="651" y="1305"/>
                      </a:cxn>
                      <a:cxn ang="0">
                        <a:pos x="748" y="1430"/>
                      </a:cxn>
                    </a:cxnLst>
                    <a:rect l="0" t="0" r="r" b="b"/>
                    <a:pathLst>
                      <a:path w="748" h="1430">
                        <a:moveTo>
                          <a:pt x="12" y="0"/>
                        </a:moveTo>
                        <a:cubicBezTo>
                          <a:pt x="6" y="70"/>
                          <a:pt x="0" y="141"/>
                          <a:pt x="12" y="225"/>
                        </a:cubicBezTo>
                        <a:cubicBezTo>
                          <a:pt x="24" y="309"/>
                          <a:pt x="41" y="407"/>
                          <a:pt x="83" y="502"/>
                        </a:cubicBezTo>
                        <a:cubicBezTo>
                          <a:pt x="125" y="597"/>
                          <a:pt x="201" y="705"/>
                          <a:pt x="263" y="793"/>
                        </a:cubicBezTo>
                        <a:cubicBezTo>
                          <a:pt x="325" y="881"/>
                          <a:pt x="392" y="943"/>
                          <a:pt x="457" y="1028"/>
                        </a:cubicBezTo>
                        <a:cubicBezTo>
                          <a:pt x="522" y="1113"/>
                          <a:pt x="603" y="1238"/>
                          <a:pt x="651" y="1305"/>
                        </a:cubicBezTo>
                        <a:cubicBezTo>
                          <a:pt x="699" y="1372"/>
                          <a:pt x="729" y="1398"/>
                          <a:pt x="748" y="143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1"/>
                  <p:cNvSpPr>
                    <a:spLocks/>
                  </p:cNvSpPr>
                  <p:nvPr/>
                </p:nvSpPr>
                <p:spPr bwMode="auto">
                  <a:xfrm flipH="1" flipV="1">
                    <a:off x="8780" y="3034"/>
                    <a:ext cx="843" cy="1661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225"/>
                      </a:cxn>
                      <a:cxn ang="0">
                        <a:pos x="83" y="502"/>
                      </a:cxn>
                      <a:cxn ang="0">
                        <a:pos x="263" y="793"/>
                      </a:cxn>
                      <a:cxn ang="0">
                        <a:pos x="457" y="1028"/>
                      </a:cxn>
                      <a:cxn ang="0">
                        <a:pos x="651" y="1305"/>
                      </a:cxn>
                      <a:cxn ang="0">
                        <a:pos x="748" y="1430"/>
                      </a:cxn>
                    </a:cxnLst>
                    <a:rect l="0" t="0" r="r" b="b"/>
                    <a:pathLst>
                      <a:path w="748" h="1430">
                        <a:moveTo>
                          <a:pt x="12" y="0"/>
                        </a:moveTo>
                        <a:cubicBezTo>
                          <a:pt x="6" y="70"/>
                          <a:pt x="0" y="141"/>
                          <a:pt x="12" y="225"/>
                        </a:cubicBezTo>
                        <a:cubicBezTo>
                          <a:pt x="24" y="309"/>
                          <a:pt x="41" y="407"/>
                          <a:pt x="83" y="502"/>
                        </a:cubicBezTo>
                        <a:cubicBezTo>
                          <a:pt x="125" y="597"/>
                          <a:pt x="201" y="705"/>
                          <a:pt x="263" y="793"/>
                        </a:cubicBezTo>
                        <a:cubicBezTo>
                          <a:pt x="325" y="881"/>
                          <a:pt x="392" y="943"/>
                          <a:pt x="457" y="1028"/>
                        </a:cubicBezTo>
                        <a:cubicBezTo>
                          <a:pt x="522" y="1113"/>
                          <a:pt x="603" y="1238"/>
                          <a:pt x="651" y="1305"/>
                        </a:cubicBezTo>
                        <a:cubicBezTo>
                          <a:pt x="699" y="1372"/>
                          <a:pt x="729" y="1398"/>
                          <a:pt x="748" y="143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6169" y="10364"/>
                  <a:ext cx="425" cy="141"/>
                  <a:chOff x="7588" y="6951"/>
                  <a:chExt cx="1550" cy="568"/>
                </a:xfrm>
              </p:grpSpPr>
              <p:sp>
                <p:nvSpPr>
                  <p:cNvPr id="4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7048"/>
                    <a:ext cx="1550" cy="4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7588" y="6951"/>
                    <a:ext cx="1550" cy="4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Oval 15"/>
                <p:cNvSpPr>
                  <a:spLocks noChangeArrowheads="1"/>
                </p:cNvSpPr>
                <p:nvPr/>
              </p:nvSpPr>
              <p:spPr bwMode="auto">
                <a:xfrm>
                  <a:off x="6100" y="9645"/>
                  <a:ext cx="492" cy="1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" name="AutoShape 16"/>
              <p:cNvSpPr>
                <a:spLocks noChangeArrowheads="1"/>
              </p:cNvSpPr>
              <p:nvPr/>
            </p:nvSpPr>
            <p:spPr bwMode="auto">
              <a:xfrm>
                <a:off x="7047" y="6074"/>
                <a:ext cx="1939" cy="1993"/>
              </a:xfrm>
              <a:prstGeom prst="can">
                <a:avLst>
                  <a:gd name="adj" fmla="val 2569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6342" y="2811"/>
                <a:ext cx="3432" cy="3600"/>
                <a:chOff x="6342" y="2811"/>
                <a:chExt cx="3432" cy="3600"/>
              </a:xfrm>
            </p:grpSpPr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8756" y="5964"/>
                  <a:ext cx="1018" cy="394"/>
                  <a:chOff x="8770" y="5852"/>
                  <a:chExt cx="1018" cy="394"/>
                </a:xfrm>
              </p:grpSpPr>
              <p:sp>
                <p:nvSpPr>
                  <p:cNvPr id="39" name="Freeform 19"/>
                  <p:cNvSpPr>
                    <a:spLocks/>
                  </p:cNvSpPr>
                  <p:nvPr/>
                </p:nvSpPr>
                <p:spPr bwMode="auto">
                  <a:xfrm>
                    <a:off x="8770" y="5962"/>
                    <a:ext cx="921" cy="284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422" y="25"/>
                      </a:cxn>
                      <a:cxn ang="0">
                        <a:pos x="512" y="173"/>
                      </a:cxn>
                    </a:cxnLst>
                    <a:rect l="0" t="0" r="r" b="b"/>
                    <a:pathLst>
                      <a:path w="512" h="173">
                        <a:moveTo>
                          <a:pt x="0" y="25"/>
                        </a:moveTo>
                        <a:cubicBezTo>
                          <a:pt x="168" y="12"/>
                          <a:pt x="337" y="0"/>
                          <a:pt x="422" y="25"/>
                        </a:cubicBezTo>
                        <a:cubicBezTo>
                          <a:pt x="507" y="50"/>
                          <a:pt x="497" y="148"/>
                          <a:pt x="512" y="17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20"/>
                  <p:cNvSpPr>
                    <a:spLocks/>
                  </p:cNvSpPr>
                  <p:nvPr/>
                </p:nvSpPr>
                <p:spPr bwMode="auto">
                  <a:xfrm>
                    <a:off x="8867" y="5852"/>
                    <a:ext cx="921" cy="285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422" y="25"/>
                      </a:cxn>
                      <a:cxn ang="0">
                        <a:pos x="512" y="173"/>
                      </a:cxn>
                    </a:cxnLst>
                    <a:rect l="0" t="0" r="r" b="b"/>
                    <a:pathLst>
                      <a:path w="512" h="173">
                        <a:moveTo>
                          <a:pt x="0" y="25"/>
                        </a:moveTo>
                        <a:cubicBezTo>
                          <a:pt x="168" y="12"/>
                          <a:pt x="337" y="0"/>
                          <a:pt x="422" y="25"/>
                        </a:cubicBezTo>
                        <a:cubicBezTo>
                          <a:pt x="507" y="50"/>
                          <a:pt x="497" y="148"/>
                          <a:pt x="512" y="17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21"/>
                <p:cNvGrpSpPr>
                  <a:grpSpLocks/>
                </p:cNvGrpSpPr>
                <p:nvPr/>
              </p:nvGrpSpPr>
              <p:grpSpPr bwMode="auto">
                <a:xfrm>
                  <a:off x="6342" y="2811"/>
                  <a:ext cx="3184" cy="3600"/>
                  <a:chOff x="6342" y="2714"/>
                  <a:chExt cx="3184" cy="3600"/>
                </a:xfrm>
              </p:grpSpPr>
              <p:grpSp>
                <p:nvGrpSpPr>
                  <p:cNvPr id="1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342" y="3020"/>
                    <a:ext cx="899" cy="3060"/>
                    <a:chOff x="6214" y="3020"/>
                    <a:chExt cx="1027" cy="3060"/>
                  </a:xfrm>
                </p:grpSpPr>
                <p:sp>
                  <p:nvSpPr>
                    <p:cNvPr id="3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6214" y="4530"/>
                      <a:ext cx="1027" cy="1550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12" y="225"/>
                        </a:cxn>
                        <a:cxn ang="0">
                          <a:pos x="83" y="502"/>
                        </a:cxn>
                        <a:cxn ang="0">
                          <a:pos x="263" y="793"/>
                        </a:cxn>
                        <a:cxn ang="0">
                          <a:pos x="457" y="1028"/>
                        </a:cxn>
                        <a:cxn ang="0">
                          <a:pos x="651" y="1305"/>
                        </a:cxn>
                        <a:cxn ang="0">
                          <a:pos x="748" y="1430"/>
                        </a:cxn>
                      </a:cxnLst>
                      <a:rect l="0" t="0" r="r" b="b"/>
                      <a:pathLst>
                        <a:path w="748" h="1430">
                          <a:moveTo>
                            <a:pt x="12" y="0"/>
                          </a:moveTo>
                          <a:cubicBezTo>
                            <a:pt x="6" y="70"/>
                            <a:pt x="0" y="141"/>
                            <a:pt x="12" y="225"/>
                          </a:cubicBezTo>
                          <a:cubicBezTo>
                            <a:pt x="24" y="309"/>
                            <a:pt x="41" y="407"/>
                            <a:pt x="83" y="502"/>
                          </a:cubicBezTo>
                          <a:cubicBezTo>
                            <a:pt x="125" y="597"/>
                            <a:pt x="201" y="705"/>
                            <a:pt x="263" y="793"/>
                          </a:cubicBezTo>
                          <a:cubicBezTo>
                            <a:pt x="325" y="881"/>
                            <a:pt x="392" y="943"/>
                            <a:pt x="457" y="1028"/>
                          </a:cubicBezTo>
                          <a:cubicBezTo>
                            <a:pt x="522" y="1113"/>
                            <a:pt x="603" y="1238"/>
                            <a:pt x="651" y="1305"/>
                          </a:cubicBezTo>
                          <a:cubicBezTo>
                            <a:pt x="699" y="1372"/>
                            <a:pt x="729" y="1398"/>
                            <a:pt x="748" y="143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 24"/>
                    <p:cNvSpPr>
                      <a:spLocks/>
                    </p:cNvSpPr>
                    <p:nvPr/>
                  </p:nvSpPr>
                  <p:spPr bwMode="auto">
                    <a:xfrm flipV="1">
                      <a:off x="6214" y="3020"/>
                      <a:ext cx="723" cy="170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12" y="225"/>
                        </a:cxn>
                        <a:cxn ang="0">
                          <a:pos x="83" y="502"/>
                        </a:cxn>
                        <a:cxn ang="0">
                          <a:pos x="263" y="793"/>
                        </a:cxn>
                        <a:cxn ang="0">
                          <a:pos x="457" y="1028"/>
                        </a:cxn>
                        <a:cxn ang="0">
                          <a:pos x="651" y="1305"/>
                        </a:cxn>
                        <a:cxn ang="0">
                          <a:pos x="748" y="1430"/>
                        </a:cxn>
                      </a:cxnLst>
                      <a:rect l="0" t="0" r="r" b="b"/>
                      <a:pathLst>
                        <a:path w="748" h="1430">
                          <a:moveTo>
                            <a:pt x="12" y="0"/>
                          </a:moveTo>
                          <a:cubicBezTo>
                            <a:pt x="6" y="70"/>
                            <a:pt x="0" y="141"/>
                            <a:pt x="12" y="225"/>
                          </a:cubicBezTo>
                          <a:cubicBezTo>
                            <a:pt x="24" y="309"/>
                            <a:pt x="41" y="407"/>
                            <a:pt x="83" y="502"/>
                          </a:cubicBezTo>
                          <a:cubicBezTo>
                            <a:pt x="125" y="597"/>
                            <a:pt x="201" y="705"/>
                            <a:pt x="263" y="793"/>
                          </a:cubicBezTo>
                          <a:cubicBezTo>
                            <a:pt x="325" y="881"/>
                            <a:pt x="392" y="943"/>
                            <a:pt x="457" y="1028"/>
                          </a:cubicBezTo>
                          <a:cubicBezTo>
                            <a:pt x="522" y="1113"/>
                            <a:pt x="603" y="1238"/>
                            <a:pt x="651" y="1305"/>
                          </a:cubicBezTo>
                          <a:cubicBezTo>
                            <a:pt x="699" y="1372"/>
                            <a:pt x="729" y="1398"/>
                            <a:pt x="748" y="143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8780" y="2992"/>
                    <a:ext cx="746" cy="3075"/>
                    <a:chOff x="8780" y="3034"/>
                    <a:chExt cx="843" cy="3075"/>
                  </a:xfrm>
                </p:grpSpPr>
                <p:sp>
                  <p:nvSpPr>
                    <p:cNvPr id="35" name="Freeform 26"/>
                    <p:cNvSpPr>
                      <a:spLocks/>
                    </p:cNvSpPr>
                    <p:nvPr/>
                  </p:nvSpPr>
                  <p:spPr bwMode="auto">
                    <a:xfrm flipH="1">
                      <a:off x="8780" y="4559"/>
                      <a:ext cx="843" cy="1550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12" y="225"/>
                        </a:cxn>
                        <a:cxn ang="0">
                          <a:pos x="83" y="502"/>
                        </a:cxn>
                        <a:cxn ang="0">
                          <a:pos x="263" y="793"/>
                        </a:cxn>
                        <a:cxn ang="0">
                          <a:pos x="457" y="1028"/>
                        </a:cxn>
                        <a:cxn ang="0">
                          <a:pos x="651" y="1305"/>
                        </a:cxn>
                        <a:cxn ang="0">
                          <a:pos x="748" y="1430"/>
                        </a:cxn>
                      </a:cxnLst>
                      <a:rect l="0" t="0" r="r" b="b"/>
                      <a:pathLst>
                        <a:path w="748" h="1430">
                          <a:moveTo>
                            <a:pt x="12" y="0"/>
                          </a:moveTo>
                          <a:cubicBezTo>
                            <a:pt x="6" y="70"/>
                            <a:pt x="0" y="141"/>
                            <a:pt x="12" y="225"/>
                          </a:cubicBezTo>
                          <a:cubicBezTo>
                            <a:pt x="24" y="309"/>
                            <a:pt x="41" y="407"/>
                            <a:pt x="83" y="502"/>
                          </a:cubicBezTo>
                          <a:cubicBezTo>
                            <a:pt x="125" y="597"/>
                            <a:pt x="201" y="705"/>
                            <a:pt x="263" y="793"/>
                          </a:cubicBezTo>
                          <a:cubicBezTo>
                            <a:pt x="325" y="881"/>
                            <a:pt x="392" y="943"/>
                            <a:pt x="457" y="1028"/>
                          </a:cubicBezTo>
                          <a:cubicBezTo>
                            <a:pt x="522" y="1113"/>
                            <a:pt x="603" y="1238"/>
                            <a:pt x="651" y="1305"/>
                          </a:cubicBezTo>
                          <a:cubicBezTo>
                            <a:pt x="699" y="1372"/>
                            <a:pt x="729" y="1398"/>
                            <a:pt x="748" y="143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 2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8780" y="3034"/>
                      <a:ext cx="843" cy="1661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0"/>
                        </a:cxn>
                        <a:cxn ang="0">
                          <a:pos x="12" y="225"/>
                        </a:cxn>
                        <a:cxn ang="0">
                          <a:pos x="83" y="502"/>
                        </a:cxn>
                        <a:cxn ang="0">
                          <a:pos x="263" y="793"/>
                        </a:cxn>
                        <a:cxn ang="0">
                          <a:pos x="457" y="1028"/>
                        </a:cxn>
                        <a:cxn ang="0">
                          <a:pos x="651" y="1305"/>
                        </a:cxn>
                        <a:cxn ang="0">
                          <a:pos x="748" y="1430"/>
                        </a:cxn>
                      </a:cxnLst>
                      <a:rect l="0" t="0" r="r" b="b"/>
                      <a:pathLst>
                        <a:path w="748" h="1430">
                          <a:moveTo>
                            <a:pt x="12" y="0"/>
                          </a:moveTo>
                          <a:cubicBezTo>
                            <a:pt x="6" y="70"/>
                            <a:pt x="0" y="141"/>
                            <a:pt x="12" y="225"/>
                          </a:cubicBezTo>
                          <a:cubicBezTo>
                            <a:pt x="24" y="309"/>
                            <a:pt x="41" y="407"/>
                            <a:pt x="83" y="502"/>
                          </a:cubicBezTo>
                          <a:cubicBezTo>
                            <a:pt x="125" y="597"/>
                            <a:pt x="201" y="705"/>
                            <a:pt x="263" y="793"/>
                          </a:cubicBezTo>
                          <a:cubicBezTo>
                            <a:pt x="325" y="881"/>
                            <a:pt x="392" y="943"/>
                            <a:pt x="457" y="1028"/>
                          </a:cubicBezTo>
                          <a:cubicBezTo>
                            <a:pt x="522" y="1113"/>
                            <a:pt x="603" y="1238"/>
                            <a:pt x="651" y="1305"/>
                          </a:cubicBezTo>
                          <a:cubicBezTo>
                            <a:pt x="699" y="1372"/>
                            <a:pt x="729" y="1398"/>
                            <a:pt x="748" y="143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7230" y="5746"/>
                    <a:ext cx="1550" cy="568"/>
                    <a:chOff x="7588" y="6951"/>
                    <a:chExt cx="1550" cy="568"/>
                  </a:xfrm>
                </p:grpSpPr>
                <p:sp>
                  <p:nvSpPr>
                    <p:cNvPr id="33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7048"/>
                      <a:ext cx="1550" cy="4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6951"/>
                      <a:ext cx="1550" cy="4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975" y="2714"/>
                    <a:ext cx="1795" cy="568"/>
                    <a:chOff x="7588" y="6951"/>
                    <a:chExt cx="1550" cy="568"/>
                  </a:xfrm>
                </p:grpSpPr>
                <p:sp>
                  <p:nvSpPr>
                    <p:cNvPr id="3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7048"/>
                      <a:ext cx="1550" cy="4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88" y="6951"/>
                      <a:ext cx="1550" cy="47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4" name="Oval 34"/>
              <p:cNvSpPr>
                <a:spLocks noChangeArrowheads="1"/>
              </p:cNvSpPr>
              <p:nvPr/>
            </p:nvSpPr>
            <p:spPr bwMode="auto">
              <a:xfrm rot="-1619750">
                <a:off x="9631" y="6233"/>
                <a:ext cx="169" cy="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AutoShape 35"/>
            <p:cNvSpPr>
              <a:spLocks noChangeArrowheads="1"/>
            </p:cNvSpPr>
            <p:nvPr/>
          </p:nvSpPr>
          <p:spPr bwMode="auto">
            <a:xfrm>
              <a:off x="8986" y="5920"/>
              <a:ext cx="126" cy="244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	2&gt;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karciBa©wmCenøn</a:t>
            </a:r>
            <a:r>
              <a:rPr lang="en-US" sz="3600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putBI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mon R1" pitchFamily="2" charset="0"/>
                <a:ea typeface="Times New Roman" pitchFamily="18" charset="0"/>
                <a:cs typeface="Calibri" pitchFamily="34" charset="0"/>
              </a:rPr>
              <a:t>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mon R1" pitchFamily="2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m-KH" dirty="0" smtClean="0"/>
              <a:t>ការជ្រើសរើស​ និងទុកដាក់ពូជសោយខ្លួនឯង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ការជ្រើសរើសពូជដំណាំ</a:t>
            </a:r>
            <a:endParaRPr lang="en-US" dirty="0" smtClean="0">
              <a:latin typeface="Khmer OS Content" pitchFamily="2" charset="0"/>
              <a:cs typeface="Khmer OS Content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Khmer OS Content" pitchFamily="2" charset="0"/>
                <a:cs typeface="Khmer OS Content" pitchFamily="2" charset="0"/>
              </a:rPr>
              <a:t>	</a:t>
            </a: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តើយើងគួរជ្រើសរើសគ្រាប់ពូជដោយ របៀបណា? </a:t>
            </a:r>
          </a:p>
          <a:p>
            <a:pPr algn="ctr">
              <a:buNone/>
            </a:pPr>
            <a:endParaRPr lang="km-KH" dirty="0" smtClean="0">
              <a:latin typeface="Khmer OS Content" pitchFamily="2" charset="0"/>
              <a:cs typeface="Khmer OS Content" pitchFamily="2" charset="0"/>
            </a:endParaRPr>
          </a:p>
          <a:p>
            <a:pPr algn="ctr">
              <a:buNone/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តើគួទុកដាក់គ្រាប់ពូជយ៉ាងណា?</a:t>
            </a:r>
            <a:endParaRPr lang="en-SG" dirty="0"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304984" y="-100796"/>
            <a:ext cx="8686615" cy="6196795"/>
            <a:chOff x="1942" y="2585"/>
            <a:chExt cx="8315" cy="5779"/>
          </a:xfrm>
        </p:grpSpPr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2021" y="2679"/>
              <a:ext cx="8236" cy="568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G"/>
            </a:p>
          </p:txBody>
        </p:sp>
        <p:grpSp>
          <p:nvGrpSpPr>
            <p:cNvPr id="44057" name="Group 25"/>
            <p:cNvGrpSpPr>
              <a:grpSpLocks/>
            </p:cNvGrpSpPr>
            <p:nvPr/>
          </p:nvGrpSpPr>
          <p:grpSpPr bwMode="auto">
            <a:xfrm>
              <a:off x="1942" y="2585"/>
              <a:ext cx="8178" cy="5684"/>
              <a:chOff x="1942" y="1108"/>
              <a:chExt cx="8178" cy="5684"/>
            </a:xfrm>
          </p:grpSpPr>
          <p:grpSp>
            <p:nvGrpSpPr>
              <p:cNvPr id="44058" name="Group 26"/>
              <p:cNvGrpSpPr>
                <a:grpSpLocks/>
              </p:cNvGrpSpPr>
              <p:nvPr/>
            </p:nvGrpSpPr>
            <p:grpSpPr bwMode="auto">
              <a:xfrm>
                <a:off x="4664" y="3891"/>
                <a:ext cx="2826" cy="1448"/>
                <a:chOff x="4859" y="4233"/>
                <a:chExt cx="2867" cy="1787"/>
              </a:xfrm>
            </p:grpSpPr>
            <p:sp>
              <p:nvSpPr>
                <p:cNvPr id="44059" name="Oval 27"/>
                <p:cNvSpPr>
                  <a:spLocks noChangeArrowheads="1"/>
                </p:cNvSpPr>
                <p:nvPr/>
              </p:nvSpPr>
              <p:spPr bwMode="auto">
                <a:xfrm>
                  <a:off x="4980" y="4584"/>
                  <a:ext cx="2746" cy="11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R1" pitchFamily="2" charset="0"/>
                      <a:ea typeface="Arial" pitchFamily="34" charset="0"/>
                      <a:cs typeface="DaunPenh" charset="0"/>
                    </a:rPr>
                    <a:t>kareRCIserIsBUC</a:t>
                  </a:r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4060" name="AutoShape 2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859" y="4233"/>
                  <a:ext cx="744" cy="44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44061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7250" y="4233"/>
                  <a:ext cx="476" cy="44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44062" name="AutoShape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59" y="5578"/>
                  <a:ext cx="516" cy="4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44063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7250" y="5578"/>
                  <a:ext cx="476" cy="4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  <p:grpSp>
            <p:nvGrpSpPr>
              <p:cNvPr id="44064" name="Group 32"/>
              <p:cNvGrpSpPr>
                <a:grpSpLocks/>
              </p:cNvGrpSpPr>
              <p:nvPr/>
            </p:nvGrpSpPr>
            <p:grpSpPr bwMode="auto">
              <a:xfrm>
                <a:off x="6756" y="1202"/>
                <a:ext cx="3140" cy="2697"/>
                <a:chOff x="6756" y="1202"/>
                <a:chExt cx="3140" cy="2697"/>
              </a:xfrm>
            </p:grpSpPr>
            <p:pic>
              <p:nvPicPr>
                <p:cNvPr id="44065" name="Picture 33" descr="DSC0172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0" contrast="80000"/>
                </a:blip>
                <a:srcRect/>
                <a:stretch>
                  <a:fillRect/>
                </a:stretch>
              </p:blipFill>
              <p:spPr bwMode="auto">
                <a:xfrm>
                  <a:off x="6756" y="1202"/>
                  <a:ext cx="3140" cy="2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6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480" y="3370"/>
                  <a:ext cx="2142" cy="5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cgcMNaMelIEpøEdlRtUvTukBUC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067" name="Group 35"/>
              <p:cNvGrpSpPr>
                <a:grpSpLocks/>
              </p:cNvGrpSpPr>
              <p:nvPr/>
            </p:nvGrpSpPr>
            <p:grpSpPr bwMode="auto">
              <a:xfrm>
                <a:off x="2252" y="1108"/>
                <a:ext cx="3337" cy="2581"/>
                <a:chOff x="2252" y="1108"/>
                <a:chExt cx="3337" cy="2581"/>
              </a:xfrm>
            </p:grpSpPr>
            <p:pic>
              <p:nvPicPr>
                <p:cNvPr id="44068" name="Picture 36" descr="DSC0172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20000" contrast="80000"/>
                </a:blip>
                <a:srcRect l="32411"/>
                <a:stretch>
                  <a:fillRect/>
                </a:stretch>
              </p:blipFill>
              <p:spPr bwMode="auto">
                <a:xfrm>
                  <a:off x="2382" y="1108"/>
                  <a:ext cx="2696" cy="2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6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252" y="3323"/>
                  <a:ext cx="3337" cy="3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eRCIserIsedIml</a:t>
                  </a:r>
                  <a:r>
                    <a:rPr kumimoji="0" lang="en-SG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¥ </a:t>
                  </a: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eRCIserIsEpøl</a:t>
                  </a:r>
                  <a:r>
                    <a:rPr kumimoji="0" lang="en-SG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¥ </a:t>
                  </a: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EdlCaEpøTI</a:t>
                  </a:r>
                  <a:r>
                    <a:rPr kumimoji="0" lang="en-SG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2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070" name="Group 38"/>
              <p:cNvGrpSpPr>
                <a:grpSpLocks/>
              </p:cNvGrpSpPr>
              <p:nvPr/>
            </p:nvGrpSpPr>
            <p:grpSpPr bwMode="auto">
              <a:xfrm>
                <a:off x="1942" y="4329"/>
                <a:ext cx="2725" cy="2211"/>
                <a:chOff x="1942" y="4329"/>
                <a:chExt cx="2725" cy="2211"/>
              </a:xfrm>
            </p:grpSpPr>
            <p:pic>
              <p:nvPicPr>
                <p:cNvPr id="44071" name="Picture 4" descr="select seed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b="48276"/>
                <a:stretch>
                  <a:fillRect/>
                </a:stretch>
              </p:blipFill>
              <p:spPr bwMode="auto">
                <a:xfrm>
                  <a:off x="1942" y="4329"/>
                  <a:ext cx="2598" cy="17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7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225" y="5965"/>
                  <a:ext cx="2442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RbeLHRKab</a:t>
                  </a:r>
                  <a:r>
                    <a:rPr kumimoji="0" lang="en-SG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; </a:t>
                  </a:r>
                  <a:r>
                    <a:rPr kumimoji="0" lang="en-SG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nigsMGatRKab;BUC</a:t>
                  </a:r>
                  <a:endPara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073" name="Group 41"/>
              <p:cNvGrpSpPr>
                <a:grpSpLocks/>
              </p:cNvGrpSpPr>
              <p:nvPr/>
            </p:nvGrpSpPr>
            <p:grpSpPr bwMode="auto">
              <a:xfrm>
                <a:off x="7266" y="4293"/>
                <a:ext cx="2854" cy="2499"/>
                <a:chOff x="7266" y="4293"/>
                <a:chExt cx="2854" cy="2499"/>
              </a:xfrm>
            </p:grpSpPr>
            <p:pic>
              <p:nvPicPr>
                <p:cNvPr id="44074" name="Picture 42" descr="DSC0172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20000" contrast="80000"/>
                </a:blip>
                <a:srcRect l="23395" b="4666"/>
                <a:stretch>
                  <a:fillRect/>
                </a:stretch>
              </p:blipFill>
              <p:spPr bwMode="auto">
                <a:xfrm>
                  <a:off x="7455" y="4293"/>
                  <a:ext cx="2665" cy="2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66" y="6277"/>
                  <a:ext cx="2854" cy="5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3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haléf¶eGays¶Üt</a:t>
                  </a:r>
                  <a:r>
                    <a:rPr kumimoji="0" lang="en-SG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SG" sz="3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eRkamkMedAlµm</a:t>
                  </a:r>
                  <a:endParaRPr kumimoji="0" lang="en-SG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212756" y="104"/>
            <a:ext cx="8626172" cy="6629297"/>
            <a:chOff x="1353" y="8225"/>
            <a:chExt cx="9256" cy="7702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1370" y="8579"/>
              <a:ext cx="8994" cy="734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G"/>
            </a:p>
          </p:txBody>
        </p:sp>
        <p:grpSp>
          <p:nvGrpSpPr>
            <p:cNvPr id="45060" name="Group 4"/>
            <p:cNvGrpSpPr>
              <a:grpSpLocks/>
            </p:cNvGrpSpPr>
            <p:nvPr/>
          </p:nvGrpSpPr>
          <p:grpSpPr bwMode="auto">
            <a:xfrm>
              <a:off x="4313" y="11016"/>
              <a:ext cx="2867" cy="1787"/>
              <a:chOff x="4619" y="4489"/>
              <a:chExt cx="2867" cy="1787"/>
            </a:xfrm>
          </p:grpSpPr>
          <p:sp>
            <p:nvSpPr>
              <p:cNvPr id="45061" name="Oval 5"/>
              <p:cNvSpPr>
                <a:spLocks noChangeArrowheads="1"/>
              </p:cNvSpPr>
              <p:nvPr/>
            </p:nvSpPr>
            <p:spPr bwMode="auto">
              <a:xfrm>
                <a:off x="4740" y="4841"/>
                <a:ext cx="2746" cy="110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SG" sz="23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R1" pitchFamily="2" charset="0"/>
                    <a:ea typeface="Arial" pitchFamily="34" charset="0"/>
                    <a:cs typeface="DaunPenh" charset="0"/>
                  </a:rPr>
                  <a:t>karTukdak;BUC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5062" name="AutoShape 6"/>
              <p:cNvCxnSpPr>
                <a:cxnSpLocks noChangeShapeType="1"/>
              </p:cNvCxnSpPr>
              <p:nvPr/>
            </p:nvCxnSpPr>
            <p:spPr bwMode="auto">
              <a:xfrm flipH="1" flipV="1">
                <a:off x="4619" y="4489"/>
                <a:ext cx="744" cy="4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5063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7010" y="4489"/>
                <a:ext cx="476" cy="4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5064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4619" y="5834"/>
                <a:ext cx="516" cy="44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5065" name="AutoShape 9"/>
              <p:cNvCxnSpPr>
                <a:cxnSpLocks noChangeShapeType="1"/>
              </p:cNvCxnSpPr>
              <p:nvPr/>
            </p:nvCxnSpPr>
            <p:spPr bwMode="auto">
              <a:xfrm>
                <a:off x="7010" y="5834"/>
                <a:ext cx="476" cy="44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45066" name="Group 10"/>
            <p:cNvGrpSpPr>
              <a:grpSpLocks/>
            </p:cNvGrpSpPr>
            <p:nvPr/>
          </p:nvGrpSpPr>
          <p:grpSpPr bwMode="auto">
            <a:xfrm>
              <a:off x="6439" y="12032"/>
              <a:ext cx="3925" cy="3895"/>
              <a:chOff x="5493" y="4370"/>
              <a:chExt cx="4398" cy="4430"/>
            </a:xfrm>
          </p:grpSpPr>
          <p:pic>
            <p:nvPicPr>
              <p:cNvPr id="45067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93" y="5250"/>
                <a:ext cx="2638" cy="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68" name="Text Box 12"/>
              <p:cNvSpPr txBox="1">
                <a:spLocks noChangeArrowheads="1"/>
              </p:cNvSpPr>
              <p:nvPr/>
            </p:nvSpPr>
            <p:spPr bwMode="auto">
              <a:xfrm>
                <a:off x="6575" y="4370"/>
                <a:ext cx="1938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SG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kMb:ugmincUlxül</a:t>
                </a:r>
                <a:r>
                  <a:rPr kumimoji="0" lang="en-GB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;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9" name="Line 13"/>
              <p:cNvSpPr>
                <a:spLocks noChangeShapeType="1"/>
              </p:cNvSpPr>
              <p:nvPr/>
            </p:nvSpPr>
            <p:spPr bwMode="auto">
              <a:xfrm flipH="1">
                <a:off x="7404" y="5492"/>
                <a:ext cx="162" cy="3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5070" name="Text Box 14"/>
              <p:cNvSpPr txBox="1">
                <a:spLocks noChangeArrowheads="1"/>
              </p:cNvSpPr>
              <p:nvPr/>
            </p:nvSpPr>
            <p:spPr bwMode="auto">
              <a:xfrm>
                <a:off x="8372" y="5880"/>
                <a:ext cx="969" cy="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SG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RKab;BUC</a:t>
                </a: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1" name="Line 15"/>
              <p:cNvSpPr>
                <a:spLocks noChangeShapeType="1"/>
              </p:cNvSpPr>
              <p:nvPr/>
            </p:nvSpPr>
            <p:spPr bwMode="auto">
              <a:xfrm flipH="1">
                <a:off x="7937" y="6380"/>
                <a:ext cx="324" cy="1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SG"/>
              </a:p>
            </p:txBody>
          </p:sp>
          <p:sp>
            <p:nvSpPr>
              <p:cNvPr id="45072" name="Text Box 16"/>
              <p:cNvSpPr txBox="1">
                <a:spLocks noChangeArrowheads="1"/>
              </p:cNvSpPr>
              <p:nvPr/>
            </p:nvSpPr>
            <p:spPr bwMode="auto">
              <a:xfrm>
                <a:off x="6959" y="7478"/>
                <a:ext cx="2932" cy="1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FüÚg</a:t>
                </a:r>
                <a:r>
                  <a: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 </a:t>
                </a: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nigxSac</a:t>
                </a:r>
                <a:r>
                  <a: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; </a:t>
                </a: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CYykarBarmin</a:t>
                </a:r>
                <a:r>
                  <a: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[man </a:t>
                </a: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sMeNIm</a:t>
                </a:r>
                <a:r>
                  <a: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 </a:t>
                </a: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nigstVl¥it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073" name="Group 17"/>
            <p:cNvGrpSpPr>
              <a:grpSpLocks/>
            </p:cNvGrpSpPr>
            <p:nvPr/>
          </p:nvGrpSpPr>
          <p:grpSpPr bwMode="auto">
            <a:xfrm>
              <a:off x="1411" y="12032"/>
              <a:ext cx="3522" cy="3365"/>
              <a:chOff x="1742" y="4830"/>
              <a:chExt cx="3621" cy="3512"/>
            </a:xfrm>
          </p:grpSpPr>
          <p:pic>
            <p:nvPicPr>
              <p:cNvPr id="45074" name="Picture 18" descr="DSC01729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20000" contrast="80000"/>
              </a:blip>
              <a:srcRect l="24602" r="4388" b="31219"/>
              <a:stretch>
                <a:fillRect/>
              </a:stretch>
            </p:blipFill>
            <p:spPr bwMode="auto">
              <a:xfrm>
                <a:off x="1742" y="4830"/>
                <a:ext cx="2984" cy="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75" name="Text Box 19"/>
              <p:cNvSpPr txBox="1">
                <a:spLocks noChangeArrowheads="1"/>
              </p:cNvSpPr>
              <p:nvPr/>
            </p:nvSpPr>
            <p:spPr bwMode="auto">
              <a:xfrm>
                <a:off x="1780" y="7458"/>
                <a:ext cx="3583" cy="8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Tukdak;BUCedaybiTpøaksBaØa³ </a:t>
                </a: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eQµaHBUCdMNaM</a:t>
                </a:r>
                <a:r>
                  <a: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 </a:t>
                </a: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éf¶ExqñaMRbmUlpl</a:t>
                </a:r>
                <a:r>
                  <a:rPr kumimoji="0" lang="en-SG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 </a:t>
                </a:r>
                <a:r>
                  <a:rPr kumimoji="0" lang="en-SG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imon S1" pitchFamily="2" charset="0"/>
                    <a:ea typeface="Arial" pitchFamily="34" charset="0"/>
                    <a:cs typeface="Arial" pitchFamily="34" charset="0"/>
                  </a:rPr>
                  <a:t>nigeQµaHGñkRbmUlpl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076" name="Group 20"/>
            <p:cNvGrpSpPr>
              <a:grpSpLocks/>
            </p:cNvGrpSpPr>
            <p:nvPr/>
          </p:nvGrpSpPr>
          <p:grpSpPr bwMode="auto">
            <a:xfrm>
              <a:off x="1353" y="8225"/>
              <a:ext cx="9256" cy="2778"/>
              <a:chOff x="1353" y="8225"/>
              <a:chExt cx="9256" cy="2778"/>
            </a:xfrm>
          </p:grpSpPr>
          <p:grpSp>
            <p:nvGrpSpPr>
              <p:cNvPr id="45077" name="Group 21"/>
              <p:cNvGrpSpPr>
                <a:grpSpLocks/>
              </p:cNvGrpSpPr>
              <p:nvPr/>
            </p:nvGrpSpPr>
            <p:grpSpPr bwMode="auto">
              <a:xfrm>
                <a:off x="6436" y="8225"/>
                <a:ext cx="4173" cy="2778"/>
                <a:chOff x="6436" y="8225"/>
                <a:chExt cx="4173" cy="2778"/>
              </a:xfrm>
            </p:grpSpPr>
            <p:sp>
              <p:nvSpPr>
                <p:cNvPr id="450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603" y="10440"/>
                  <a:ext cx="4006" cy="5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kñúgmøb</a:t>
                  </a:r>
                  <a:r>
                    <a:rPr kumimoji="0" lang="en-SG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; </a:t>
                  </a: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nigxül;GacecjcUlenAcenøaH</a:t>
                  </a:r>
                  <a:r>
                    <a:rPr kumimoji="0" lang="en-SG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)avnImYy²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5079" name="Picture 1"/>
                <p:cNvPicPr>
                  <a:picLocks noChangeAspect="1" noChangeArrowheads="1"/>
                </p:cNvPicPr>
                <p:nvPr/>
              </p:nvPicPr>
              <p:blipFill>
                <a:blip r:embed="rId5">
                  <a:grayscl/>
                  <a:biLevel thresh="50000"/>
                </a:blip>
                <a:srcRect t="48567"/>
                <a:stretch>
                  <a:fillRect/>
                </a:stretch>
              </p:blipFill>
              <p:spPr bwMode="auto">
                <a:xfrm>
                  <a:off x="6436" y="8225"/>
                  <a:ext cx="3833" cy="2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080" name="Group 24"/>
              <p:cNvGrpSpPr>
                <a:grpSpLocks/>
              </p:cNvGrpSpPr>
              <p:nvPr/>
            </p:nvGrpSpPr>
            <p:grpSpPr bwMode="auto">
              <a:xfrm>
                <a:off x="3320" y="8320"/>
                <a:ext cx="2465" cy="2655"/>
                <a:chOff x="3704" y="1176"/>
                <a:chExt cx="2534" cy="2771"/>
              </a:xfrm>
            </p:grpSpPr>
            <p:pic>
              <p:nvPicPr>
                <p:cNvPr id="45081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47574" r="7680" b="55481"/>
                <a:stretch>
                  <a:fillRect/>
                </a:stretch>
              </p:blipFill>
              <p:spPr bwMode="auto">
                <a:xfrm>
                  <a:off x="3704" y="1176"/>
                  <a:ext cx="2534" cy="2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08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998" y="3387"/>
                  <a:ext cx="1585" cy="5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kEnøgTukRtwmRtUv</a:t>
                  </a: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5083" name="Group 27"/>
              <p:cNvGrpSpPr>
                <a:grpSpLocks/>
              </p:cNvGrpSpPr>
              <p:nvPr/>
            </p:nvGrpSpPr>
            <p:grpSpPr bwMode="auto">
              <a:xfrm>
                <a:off x="1353" y="8402"/>
                <a:ext cx="2023" cy="2567"/>
                <a:chOff x="1682" y="1262"/>
                <a:chExt cx="2079" cy="2679"/>
              </a:xfrm>
            </p:grpSpPr>
            <p:pic>
              <p:nvPicPr>
                <p:cNvPr id="45084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r="54630" b="55481"/>
                <a:stretch>
                  <a:fillRect/>
                </a:stretch>
              </p:blipFill>
              <p:spPr bwMode="auto">
                <a:xfrm>
                  <a:off x="1682" y="1262"/>
                  <a:ext cx="2079" cy="2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08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783" y="3398"/>
                  <a:ext cx="1919" cy="5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SG" sz="2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imon S1" pitchFamily="2" charset="0"/>
                      <a:ea typeface="Arial" pitchFamily="34" charset="0"/>
                      <a:cs typeface="Arial" pitchFamily="34" charset="0"/>
                    </a:rPr>
                    <a:t>kEnøgTukminRtwmRtUv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m-KH" dirty="0" smtClean="0"/>
              <a:t>ការយល់ដឹងជាមូលដ្ឋានអំពីការគ្រប់គ្រងកត្តាចង្រៃ</a:t>
            </a:r>
            <a:endParaRPr lang="en-SG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2678045"/>
            <a:ext cx="1484165" cy="52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សត្វល្អិតចង្រៃ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2430433" y="1524000"/>
            <a:ext cx="2752452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     </a:t>
            </a:r>
            <a:r>
              <a:rPr kumimoji="0" lang="km-K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កត្តា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 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             </a:t>
            </a:r>
            <a:r>
              <a:rPr kumimoji="0" lang="km-K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ចង្រៃ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1297070" y="1955856"/>
            <a:ext cx="1133363" cy="64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563796" y="2386515"/>
            <a:ext cx="0" cy="4306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5020976" y="2171185"/>
            <a:ext cx="647636" cy="64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182885" y="1955856"/>
            <a:ext cx="2428634" cy="8613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5344794" y="2932017"/>
            <a:ext cx="485727" cy="8613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5830521" y="2932017"/>
            <a:ext cx="161909" cy="8613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5830521" y="2932017"/>
            <a:ext cx="647636" cy="8613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773140" y="2765735"/>
            <a:ext cx="1484165" cy="8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unPenh" charset="0"/>
                <a:ea typeface="Arial" pitchFamily="34" charset="0"/>
                <a:cs typeface="Arial" pitchFamily="34" charset="0"/>
              </a:rPr>
              <a:t>ស្មៅចង្រៃ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653320" y="2666444"/>
            <a:ext cx="747480" cy="6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ជំងឺ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7603424" y="2745398"/>
            <a:ext cx="930976" cy="6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កណ្តុរ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362122" y="3939281"/>
            <a:ext cx="634143" cy="8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ផ្សិត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651284" y="3939281"/>
            <a:ext cx="1017328" cy="6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បាក់តេរី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5668612" y="3932104"/>
            <a:ext cx="693510" cy="6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OS Content" pitchFamily="2" charset="0"/>
                <a:ea typeface="Arial" pitchFamily="34" charset="0"/>
                <a:cs typeface="Khmer OS Content" pitchFamily="2" charset="0"/>
              </a:rPr>
              <a:t>វីរុស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4419600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1&gt;</a:t>
            </a:r>
            <a:r>
              <a:rPr lang="en-US" altLang="zh-CN" sz="3600" dirty="0" err="1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etIstVl¥itGVIxøHEdlCamitþrbs;dMNaM</a:t>
            </a: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?  </a:t>
            </a:r>
            <a:endParaRPr lang="en-US" altLang="zh-CN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2&gt;</a:t>
            </a:r>
            <a:r>
              <a:rPr lang="en-US" altLang="zh-CN" sz="3600" dirty="0" err="1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etIstVl¥itGVIxøHEdlCasRtUvrbs;dMNaM</a:t>
            </a: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3&gt;</a:t>
            </a:r>
            <a:r>
              <a:rPr lang="en-US" altLang="zh-CN" sz="3600" dirty="0" err="1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ehtuGVI</a:t>
            </a: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)</a:t>
            </a:r>
            <a:r>
              <a:rPr lang="en-US" altLang="zh-CN" sz="3600" dirty="0" err="1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anCasRtUvrbs</a:t>
            </a: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;</a:t>
            </a:r>
            <a:r>
              <a:rPr lang="km-KH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dMNaM</a:t>
            </a: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pÞúHeLIg</a:t>
            </a: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?</a:t>
            </a:r>
            <a:endParaRPr lang="en-US" altLang="zh-CN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4&gt;</a:t>
            </a:r>
            <a:r>
              <a:rPr lang="en-US" altLang="zh-CN" sz="3600" dirty="0" err="1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etIRtUveFVIdUemþcedIm,IeGaymitþrbs;dMNaMekIneLIg</a:t>
            </a:r>
            <a:r>
              <a:rPr lang="en-US" altLang="zh-CN" sz="3600" dirty="0" smtClean="0">
                <a:latin typeface="Limon S1" pitchFamily="2" charset="0"/>
                <a:ea typeface="SimSun" pitchFamily="2" charset="-122"/>
                <a:cs typeface="Times New Roman" pitchFamily="18" charset="0"/>
              </a:rPr>
              <a:t>?</a:t>
            </a: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/>
      <p:bldP spid="46093" grpId="0"/>
      <p:bldP spid="46094" grpId="0"/>
      <p:bldP spid="46095" grpId="0"/>
      <p:bldP spid="46096" grpId="0"/>
      <p:bldP spid="460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m-KH" dirty="0" smtClean="0"/>
              <a:t>ប្រព័ន្ធកសិកម្មចំរុះ</a:t>
            </a:r>
            <a:endParaRPr lang="en-SG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7772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R1" pitchFamily="2" charset="0"/>
                <a:ea typeface="Times New Roman" pitchFamily="18" charset="0"/>
                <a:cs typeface="Arial" pitchFamily="34" charset="0"/>
              </a:rPr>
              <a:t>FatusMxan;²enAkñúgksi</a:t>
            </a:r>
            <a:r>
              <a:rPr lang="en-US" sz="3500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kmµcMruHCal</a:t>
            </a:r>
            <a:r>
              <a:rPr lang="km-KH" sz="4000" dirty="0" smtClean="0">
                <a:latin typeface="+mj-lt"/>
                <a:ea typeface="+mj-ea"/>
                <a:cs typeface="+mj-cs"/>
              </a:rPr>
              <a:t>ក្ខណៈគ្រួសារៈ 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RsYv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edImeQI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³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eQIhUbEpø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/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eQIBhuRbeyaCn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_/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eQI»sf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bEnøRKb;mux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RsHciBa©wmRtI¼Tak;TajRtIFmµCati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RbLay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RTugCIkMb:usþ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CIRss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2" pitchFamily="2" charset="0"/>
                <a:ea typeface="Times New Roman" pitchFamily="18" charset="0"/>
                <a:cs typeface="Arial" pitchFamily="34" charset="0"/>
              </a:rPr>
              <a:t>ciBa©wmstV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RbeyaCn_épñkesdækic</a:t>
            </a:r>
            <a:r>
              <a:rPr lang="en-US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©</a:t>
            </a:r>
            <a:r>
              <a:rPr lang="km-KH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​​ </a:t>
            </a:r>
            <a:r>
              <a:rPr lang="en-US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³</a:t>
            </a:r>
            <a:r>
              <a:rPr lang="km-KH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​ </a:t>
            </a:r>
            <a:r>
              <a:rPr lang="en-US" dirty="0" err="1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CYykat;bnßykarcMNaykñúgRKYsareTAelIes,ógGahar</a:t>
            </a:r>
            <a:r>
              <a:rPr lang="en-US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CIKImI</a:t>
            </a:r>
            <a:r>
              <a:rPr lang="en-US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nigfñaMBulKImIkñúgkargarksikm</a:t>
            </a:r>
            <a:r>
              <a:rPr lang="en-US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µ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​ </a:t>
            </a:r>
            <a:r>
              <a:rPr lang="km-KH" sz="1800" dirty="0" smtClean="0">
                <a:latin typeface="Khmer OS Content" pitchFamily="2" charset="0"/>
                <a:ea typeface="Times New Roman" pitchFamily="18" charset="0"/>
                <a:cs typeface="Khmer OS Content" pitchFamily="2" charset="0"/>
              </a:rPr>
              <a:t>និងបង្កើនចំនូល</a:t>
            </a:r>
            <a:endParaRPr lang="en-SG" sz="1800" dirty="0" smtClean="0">
              <a:latin typeface="Khmer OS Content" pitchFamily="2" charset="0"/>
              <a:ea typeface="Times New Roman" pitchFamily="18" charset="0"/>
              <a:cs typeface="Khmer OS Content" pitchFamily="2" charset="0"/>
            </a:endParaRPr>
          </a:p>
          <a:p>
            <a:r>
              <a:rPr lang="en-US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RbeyaCn_EpñksgÁm</a:t>
            </a:r>
            <a:r>
              <a:rPr lang="en-US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 ³</a:t>
            </a:r>
            <a:r>
              <a:rPr lang="km-KH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​ </a:t>
            </a:r>
            <a:r>
              <a:rPr lang="km-KH" sz="1800" dirty="0" smtClean="0">
                <a:latin typeface="Khmer OS Content" pitchFamily="2" charset="0"/>
                <a:ea typeface="Times New Roman" pitchFamily="18" charset="0"/>
                <a:cs typeface="Khmer OS Content" pitchFamily="2" charset="0"/>
              </a:rPr>
              <a:t>សុខភាព, ការងារ, កន្លែងរៀនសូត្រ, កាត់បន្ថយចំណាក ស្រុក </a:t>
            </a:r>
          </a:p>
          <a:p>
            <a:r>
              <a:rPr lang="de-DE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RbeyaCn_Epñkbrisßan ³</a:t>
            </a:r>
            <a:r>
              <a:rPr lang="km-KH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PaBRss;bMRBg GakasFatuRtCak; nigGnam½y eRBaHman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dMNaMcMruHduHRKb;rdUv manmøb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​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kaksMNl;kat;</a:t>
            </a:r>
            <a:r>
              <a:rPr lang="km-KH" sz="1600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បន្ថយ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CICatidIRtUv)anrkSa nigEklMGeGaykan; Etl¥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eLIgCalMdab;tamry³PaBsMbUrEbbénCIFmµCati nigKMrbdI rYmTaMgkarTb;sáat;nUvkarhUreRcaH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pgEdr. </a:t>
            </a:r>
            <a:endParaRPr lang="en-SG" dirty="0" err="1" smtClean="0">
              <a:latin typeface="Limon S2" pitchFamily="2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63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m-K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R1" pitchFamily="2" charset="0"/>
                <a:ea typeface="Times New Roman" pitchFamily="18" charset="0"/>
                <a:cs typeface="Arial" pitchFamily="34" charset="0"/>
              </a:rPr>
              <a:t>ក.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R1" pitchFamily="2" charset="0"/>
                <a:ea typeface="Times New Roman" pitchFamily="18" charset="0"/>
                <a:cs typeface="Arial" pitchFamily="34" charset="0"/>
              </a:rPr>
              <a:t>plRbeyaCn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R1" pitchFamily="2" charset="0"/>
                <a:ea typeface="Times New Roman" pitchFamily="18" charset="0"/>
                <a:cs typeface="Arial" pitchFamily="34" charset="0"/>
              </a:rPr>
              <a:t>_ nigplitPaBrbs;RbB½nksiikmµcMruH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R1" pitchFamily="2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r>
              <a:rPr lang="km-KH" dirty="0" smtClean="0"/>
              <a:t>ខ. វិធីសាស្រ្តរៀបចំប្រព័ន្ធកសិកម្មចំរុះ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1&gt; dIERs ³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GacrkSaTukenARtwm 50</a:t>
            </a:r>
            <a:r>
              <a:rPr lang="km-KH" sz="1600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%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eTA 60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m-KH" sz="1800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%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kñúgkrNIksidæanmanTMhMFM ¬ERsTMhM 0/5hiktaGacplit RsUvRKb;RKan;sMrab;RKYsard¾FMmYyhUbeBjmYyqñaM¦</a:t>
            </a:r>
            <a:endParaRPr lang="km-KH" dirty="0" smtClean="0">
              <a:latin typeface="Limon S2" pitchFamily="2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de-DE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2&gt; RsH ³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CamFümmanTMhM 10 b¤ 15Em:RtbYnRCug b¤GacFMCagenH nigCMerA 2 b¤ 3Em:Rt.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​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ebIPøWCuMvijRsHmanTTwgFM </a:t>
            </a:r>
            <a:r>
              <a:rPr lang="km-KH" sz="1800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គួ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TukdIRsTab;elIsMrab;RKbBIelIvijenaH vaKWCakEnøgd¾smRsbsMrab;daMdMNaMbEnøepSg² eRBaHenACitRbPBTwkRsab; ÉEKmxagkñúgénPøWKYrdaMsøwkéRK CuMvijRsH sMrab;CaRbeyaCn_pg nigkarBarkarhUreRcaHpg. </a:t>
            </a:r>
            <a:endParaRPr lang="km-KH" dirty="0" smtClean="0">
              <a:latin typeface="Limon S2" pitchFamily="2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de-DE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3&gt; dITYl ³</a:t>
            </a:r>
            <a:r>
              <a:rPr lang="km-KH" dirty="0" smtClean="0">
                <a:latin typeface="Khmer OS Content" pitchFamily="2" charset="0"/>
                <a:ea typeface="Times New Roman" pitchFamily="18" charset="0"/>
                <a:cs typeface="Khmer OS Content" pitchFamily="2" charset="0"/>
              </a:rPr>
              <a:t> </a:t>
            </a:r>
            <a:r>
              <a:rPr lang="km-KH" sz="1700" dirty="0" smtClean="0">
                <a:latin typeface="Khmer OS Content" pitchFamily="2" charset="0"/>
                <a:ea typeface="Times New Roman" pitchFamily="18" charset="0"/>
                <a:cs typeface="Khmer OS Content" pitchFamily="2" charset="0"/>
              </a:rPr>
              <a:t>គួនៅជិតស្រះងាយក្នុងការដាំបន្លែ និងដំណាំផ្សេ</a:t>
            </a:r>
            <a:r>
              <a:rPr lang="km-KH" sz="1700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ងឯ </a:t>
            </a:r>
            <a:endParaRPr lang="km-KH" dirty="0" smtClean="0">
              <a:latin typeface="Limon R1" pitchFamily="2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de-DE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4&gt; RbLay ³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TMhMsmRsbGacmanTTwg 1&gt;5Em:Rt maneCIgeTr )ateRkamTTwg 1Em:Rt nigCMerA 1Em:Rt.</a:t>
            </a:r>
            <a:endParaRPr lang="km-KH" dirty="0" smtClean="0">
              <a:latin typeface="Limon S2" pitchFamily="2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de-DE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5&gt; PøWB½TCuMvijksidæan ³</a:t>
            </a:r>
            <a:r>
              <a:rPr lang="km-KH" dirty="0" smtClean="0">
                <a:latin typeface="Limon R1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PøWeRkAB½T§CuMvij ksidæanenHKWmanTMhMFM 2 eTA 3Em:Rt nigman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kMBs;x&lt;s;BI 1 eTA 1/5Em:Rt edImI,rkSaCICatienAkñúgksidæan nig RtIkuMeGayecjeTAeRkA</a:t>
            </a:r>
            <a:r>
              <a:rPr lang="km-KH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ksidæanpg</a:t>
            </a:r>
            <a:r>
              <a:rPr lang="km-KH" sz="1500" b="1" dirty="0" smtClean="0">
                <a:latin typeface="Limon S2" pitchFamily="2" charset="0"/>
                <a:ea typeface="Times New Roman" pitchFamily="18" charset="0"/>
                <a:cs typeface="Arial" pitchFamily="34" charset="0"/>
              </a:rPr>
              <a:t>។ </a:t>
            </a:r>
            <a:r>
              <a:rPr lang="km-KH" sz="1500" b="1" dirty="0" smtClean="0">
                <a:latin typeface="Khmer OS Content" pitchFamily="2" charset="0"/>
                <a:ea typeface="Times New Roman" pitchFamily="18" charset="0"/>
                <a:cs typeface="Khmer OS Content" pitchFamily="2" charset="0"/>
              </a:rPr>
              <a:t>បន្ថែមការដាំដំណាំហូបផ្លែ និងបន្លែជុំវិញភ្លឺនោះ ។​ </a:t>
            </a:r>
            <a:endParaRPr lang="en-SG" b="1" dirty="0" smtClean="0">
              <a:latin typeface="Khmer OS Content" pitchFamily="2" charset="0"/>
              <a:ea typeface="Times New Roman" pitchFamily="18" charset="0"/>
              <a:cs typeface="Khmer OS Content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1" y="381000"/>
            <a:ext cx="8305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</a:rPr>
              <a:t>eRkayeBlEdleyIgmanbøg;RKwHrbs;ksidæanBhuRbeyaCn_ehIy FatusMxan;²</a:t>
            </a:r>
            <a:r>
              <a:rPr kumimoji="0" lang="km-K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Arial" pitchFamily="34" charset="0"/>
              </a:rPr>
              <a:t>epSgeTotnwgRtUv)an dak;cUlbEnßmdUcCa ³</a:t>
            </a:r>
            <a:endParaRPr kumimoji="0" lang="de-DE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mon S1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Times New Roman" pitchFamily="18" charset="0"/>
              </a:rPr>
              <a:t>rbgrs; ³ </a:t>
            </a:r>
            <a:endParaRPr kumimoji="0" lang="km-K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mon S1" pitchFamily="2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b="1" dirty="0" smtClean="0">
                <a:latin typeface="Limon S1" pitchFamily="2" charset="0"/>
                <a:ea typeface="Times New Roman" pitchFamily="18" charset="0"/>
                <a:cs typeface="Times New Roman" pitchFamily="18" charset="0"/>
              </a:rPr>
              <a:t>RsUv ³ </a:t>
            </a:r>
            <a:r>
              <a:rPr lang="de-DE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KYrdaMedayGnuvtþtambec©keTsRbB½n§RbBlvb,kmµRsUvtameKalkarN_FmµCati ¬b&gt;v&gt;s¦</a:t>
            </a:r>
            <a:endParaRPr lang="km-KH" dirty="0" smtClean="0">
              <a:latin typeface="Limon S1" pitchFamily="2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b="1" dirty="0" smtClean="0">
                <a:latin typeface="Limon S1" pitchFamily="2" charset="0"/>
                <a:ea typeface="Times New Roman" pitchFamily="18" charset="0"/>
                <a:cs typeface="Times New Roman" pitchFamily="18" charset="0"/>
              </a:rPr>
              <a:t>stVciBa©wm ³ </a:t>
            </a:r>
            <a:r>
              <a:rPr lang="de-DE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eKa RCUk man; Ta&gt;&gt;&gt;</a:t>
            </a:r>
            <a:endParaRPr lang="km-KH" dirty="0" smtClean="0">
              <a:latin typeface="Limon S1" pitchFamily="2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b="1" dirty="0" smtClean="0">
                <a:latin typeface="Limon S1" pitchFamily="2" charset="0"/>
                <a:ea typeface="Times New Roman" pitchFamily="18" charset="0"/>
                <a:cs typeface="Times New Roman" pitchFamily="18" charset="0"/>
              </a:rPr>
              <a:t>varIvb,kmµ ³ </a:t>
            </a:r>
            <a:r>
              <a:rPr lang="de-DE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karciBa©wmRtI b¤Tak;TajRtIFmµCatiKWCaskþanuBlmYyepSgeTotrbs;ksidæan eday Ep¥kelIRsH RbB½n§RbLayxVat;ExVg nigERs edayeyIgGacGnuvtþnUvRbB½n§vb,kmµcMruHrvagRtI nigRsUv)an y:agl¥.</a:t>
            </a:r>
            <a:endParaRPr lang="km-KH" dirty="0" smtClean="0">
              <a:latin typeface="Limon S1" pitchFamily="2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b="1" dirty="0" smtClean="0">
                <a:latin typeface="Limon S1" pitchFamily="2" charset="0"/>
                <a:ea typeface="Times New Roman" pitchFamily="18" charset="0"/>
                <a:cs typeface="Times New Roman" pitchFamily="18" charset="0"/>
              </a:rPr>
              <a:t>edImeQIhUbEpø nigdMNaMyUrqñaM ³ </a:t>
            </a:r>
            <a:r>
              <a:rPr lang="de-DE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edImeQIFM²dUcCa sVay xñúr dUg KYrRtUv)andaMenAelIdITYlCiterag caMksidæan eRkaleKa b¤tamCayéndITYledImI,eCosvagmøb;dl;dMNaMepSg².</a:t>
            </a:r>
            <a:endParaRPr lang="km-KH" dirty="0" smtClean="0">
              <a:latin typeface="Limon S1" pitchFamily="2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b="1" dirty="0" smtClean="0">
                <a:latin typeface="Limon S1" pitchFamily="2" charset="0"/>
                <a:ea typeface="Times New Roman" pitchFamily="18" charset="0"/>
                <a:cs typeface="Times New Roman" pitchFamily="18" charset="0"/>
              </a:rPr>
              <a:t>bEnø nigdMNaMry³eBlxøI ³ </a:t>
            </a:r>
            <a:r>
              <a:rPr lang="de-DE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KWCaRbPBénmðÚbGaharRss; nigrkkMércUlRKYsar.</a:t>
            </a:r>
            <a:endParaRPr lang="km-KH" dirty="0" smtClean="0">
              <a:latin typeface="Limon S1" pitchFamily="2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b="1" dirty="0" smtClean="0">
                <a:latin typeface="Limon S1" pitchFamily="2" charset="0"/>
                <a:ea typeface="Times New Roman" pitchFamily="18" charset="0"/>
                <a:cs typeface="Times New Roman" pitchFamily="18" charset="0"/>
              </a:rPr>
              <a:t>dMNaMbegáInrdUvelIvalERs ³ </a:t>
            </a:r>
            <a:r>
              <a:rPr lang="de-DE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«Lwk Rtsk;RsUv el&lt;A sENþk</a:t>
            </a:r>
            <a:r>
              <a:rPr lang="km-KH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m-KH" sz="1200" dirty="0" smtClean="0">
                <a:latin typeface="Limon S1" pitchFamily="2" charset="0"/>
                <a:ea typeface="Times New Roman" pitchFamily="18" charset="0"/>
                <a:cs typeface="Arial" pitchFamily="34" charset="0"/>
              </a:rPr>
              <a:t>( សេដ្ឋកិច្ច និងគំរបដី​ កែលំអជីជាតិដី) </a:t>
            </a:r>
            <a:endParaRPr lang="de-DE" dirty="0" smtClean="0">
              <a:latin typeface="Limon S1" pitchFamily="2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3250" name="Picture 2" descr="MPF 013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972675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804"/>
            <a:ext cx="8229600" cy="617010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km-KH" dirty="0" smtClean="0"/>
              <a:t>២. កាចិញ្ចឹមសត្វ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km-KH" sz="2000" dirty="0" smtClean="0">
                <a:solidFill>
                  <a:prstClr val="black"/>
                </a:solidFill>
                <a:latin typeface="Khmer OS Content" pitchFamily="2" charset="0"/>
                <a:ea typeface="Times New Roman" pitchFamily="18" charset="0"/>
                <a:cs typeface="Khmer OS Content" pitchFamily="2" charset="0"/>
              </a:rPr>
              <a:t>ពិភាក្សាក្រុមលើការចិញ្ចឹមមាន់ ជ្រូក និងត្រី ដោយផ្អែកលើចំនុចខាងក្រោម</a:t>
            </a:r>
            <a:endParaRPr lang="km-KH" sz="4800" dirty="0" smtClean="0">
              <a:solidFill>
                <a:prstClr val="black"/>
              </a:solidFill>
              <a:latin typeface="Khmer OS Content" pitchFamily="2" charset="0"/>
              <a:ea typeface="Times New Roman" pitchFamily="18" charset="0"/>
              <a:cs typeface="Khmer OS Content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4800" dirty="0" err="1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kareRCIserIsBUC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4800" dirty="0" err="1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karpþl;cMNI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4800" dirty="0" err="1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Twk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4800" dirty="0" err="1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karEfTaM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4800" dirty="0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km-KH" sz="2400" dirty="0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ទ</a:t>
            </a:r>
            <a:r>
              <a:rPr lang="en-US" sz="4800" dirty="0" err="1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ug</a:t>
            </a:r>
            <a:r>
              <a:rPr lang="km-KH" sz="4800" dirty="0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​</a:t>
            </a:r>
            <a:r>
              <a:rPr lang="km-KH" sz="2400" dirty="0" smtClean="0">
                <a:solidFill>
                  <a:prstClr val="black"/>
                </a:solidFill>
                <a:latin typeface="Khmer OS Content" pitchFamily="2" charset="0"/>
                <a:ea typeface="Times New Roman" pitchFamily="18" charset="0"/>
                <a:cs typeface="Khmer OS Content" pitchFamily="2" charset="0"/>
              </a:rPr>
              <a:t>និងទីកន្លែង</a:t>
            </a:r>
            <a:endParaRPr lang="en-US" sz="1600" dirty="0" smtClean="0">
              <a:solidFill>
                <a:prstClr val="black"/>
              </a:solidFill>
              <a:latin typeface="Khmer OS Content" pitchFamily="2" charset="0"/>
              <a:cs typeface="Khmer OS Content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4800" dirty="0" smtClean="0">
                <a:solidFill>
                  <a:prstClr val="black"/>
                </a:solidFill>
                <a:latin typeface="Limon S7" pitchFamily="2" charset="0"/>
                <a:ea typeface="Times New Roman" pitchFamily="18" charset="0"/>
                <a:cs typeface="Arial" pitchFamily="34" charset="0"/>
              </a:rPr>
              <a:t>karkarBarepSg²</a:t>
            </a:r>
            <a:endParaRPr lang="en-US" sz="4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km-KH" dirty="0" smtClean="0"/>
              <a:t>១. </a:t>
            </a:r>
            <a:r>
              <a:rPr lang="km-KH" dirty="0" smtClean="0">
                <a:hlinkClick r:id="rId3" action="ppaction://hlinkfile"/>
              </a:rPr>
              <a:t>ត្រី</a:t>
            </a:r>
            <a:endParaRPr lang="km-KH" dirty="0" smtClean="0"/>
          </a:p>
          <a:p>
            <a:r>
              <a:rPr lang="km-KH" dirty="0" smtClean="0"/>
              <a:t>២. ជ្រូក</a:t>
            </a:r>
          </a:p>
          <a:p>
            <a:r>
              <a:rPr lang="km-KH" dirty="0" smtClean="0"/>
              <a:t>៣.</a:t>
            </a:r>
            <a:r>
              <a:rPr lang="km-KH" dirty="0" smtClean="0">
                <a:hlinkClick r:id="rId4" action="ppaction://hlinkpres?slideindex=1&amp;slidetitle="/>
              </a:rPr>
              <a:t> មាន់ </a:t>
            </a:r>
            <a:endParaRPr lang="en-SG" dirty="0"/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latin typeface="Limon R1" pitchFamily="2" charset="0"/>
                <a:ea typeface="Times New Roman" pitchFamily="18" charset="0"/>
                <a:cs typeface="Calibri" pitchFamily="34" charset="0"/>
              </a:rPr>
              <a:t>Éksareyag</a:t>
            </a:r>
            <a:endParaRPr lang="en-US" dirty="0"/>
          </a:p>
        </p:txBody>
      </p:sp>
      <p:sp>
        <p:nvSpPr>
          <p:cNvPr id="3584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8640" y="1524000"/>
            <a:ext cx="8915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esovePAdMNaMbEnø</a:t>
            </a:r>
            <a:r>
              <a:rPr lang="en-US" sz="4000" dirty="0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karciBa©wmCenøn</a:t>
            </a:r>
            <a:r>
              <a:rPr lang="en-US" sz="4000" dirty="0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rbs;shKmn_GPivDÆn_CayRkugkMBg;s</a:t>
            </a:r>
            <a:r>
              <a:rPr lang="en-US" sz="4000" dirty="0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&lt;W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PUAC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Earthworm Book, Sultan Ahmed Ismail 2005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4000" dirty="0" err="1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bTBiesaFn_kareFVIemCIrbs</a:t>
            </a:r>
            <a:r>
              <a:rPr lang="en-US" sz="4000" dirty="0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;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FIDR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dirty="0" err="1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bTBiesaFn_kareFVIemCIrbs</a:t>
            </a:r>
            <a:r>
              <a:rPr lang="en-US" sz="4000" dirty="0" smtClean="0">
                <a:latin typeface="Limon S1" pitchFamily="2" charset="0"/>
                <a:ea typeface="Times New Roman" pitchFamily="18" charset="0"/>
                <a:cs typeface="Calibri" pitchFamily="34" charset="0"/>
              </a:rPr>
              <a:t>;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YWARM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mon S1" pitchFamily="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kMr:gGtßbTbec©keTsksikmµsamBaØ²/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mCÆmNÐlsikSanigGPivDÆn_ksikmµkm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&lt;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úCa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 ¬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esdak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CEDAC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1" pitchFamily="2" charset="0"/>
                <a:ea typeface="Times New Roman" pitchFamily="18" charset="0"/>
                <a:cs typeface="Calibri" pitchFamily="34" charset="0"/>
              </a:rPr>
              <a:t>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305800" cy="618268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lvl="1" algn="just">
              <a:buNone/>
            </a:pPr>
            <a:r>
              <a:rPr lang="en-US" sz="8600" dirty="0" err="1" smtClean="0">
                <a:latin typeface="Limon S6" pitchFamily="2" charset="0"/>
              </a:rPr>
              <a:t>etIGñkrkeXIjsarFatusrIragÁenAkñúgdIenAkEnøgNa</a:t>
            </a:r>
            <a:r>
              <a:rPr lang="en-US" sz="8600" dirty="0" smtClean="0">
                <a:latin typeface="Limon S6" pitchFamily="2" charset="0"/>
              </a:rPr>
              <a:t>?</a:t>
            </a:r>
            <a:endParaRPr lang="km-KH" sz="8600" dirty="0" smtClean="0">
              <a:latin typeface="Limon S6" pitchFamily="2" charset="0"/>
            </a:endParaRPr>
          </a:p>
          <a:p>
            <a:pPr lvl="1" algn="just">
              <a:buNone/>
            </a:pPr>
            <a:r>
              <a:rPr lang="en-US" sz="8600" dirty="0" err="1" smtClean="0">
                <a:latin typeface="Limon S6" pitchFamily="2" charset="0"/>
              </a:rPr>
              <a:t>etIGñkGacrkeXIjma:RkUsrIragÁeRcInbMputenAkñúgEpñkNaéndI</a:t>
            </a:r>
            <a:r>
              <a:rPr lang="en-US" sz="8600" dirty="0" smtClean="0">
                <a:latin typeface="Limon S6" pitchFamily="2" charset="0"/>
              </a:rPr>
              <a:t>?</a:t>
            </a:r>
            <a:endParaRPr lang="en-SG" sz="8600" dirty="0" smtClean="0">
              <a:latin typeface="Limon S6" pitchFamily="2" charset="0"/>
            </a:endParaRPr>
          </a:p>
          <a:p>
            <a:pPr lvl="1" algn="just">
              <a:buNone/>
            </a:pPr>
            <a:r>
              <a:rPr lang="en-US" sz="8600" dirty="0" err="1" smtClean="0">
                <a:latin typeface="Limon S6" pitchFamily="2" charset="0"/>
              </a:rPr>
              <a:t>etIdIEpñkNamYymanCICatieRcInCageK</a:t>
            </a:r>
            <a:r>
              <a:rPr lang="en-US" sz="8600" dirty="0" smtClean="0">
                <a:latin typeface="Limon S6" pitchFamily="2" charset="0"/>
              </a:rPr>
              <a:t>? </a:t>
            </a:r>
            <a:r>
              <a:rPr lang="en-US" sz="8600" dirty="0" err="1" smtClean="0">
                <a:latin typeface="Limon S6" pitchFamily="2" charset="0"/>
              </a:rPr>
              <a:t>CadIEdlmansarFatusrIragÁeRcInb¤tic</a:t>
            </a:r>
            <a:r>
              <a:rPr lang="en-US" sz="8600" dirty="0" smtClean="0">
                <a:latin typeface="Limon S6" pitchFamily="2" charset="0"/>
              </a:rPr>
              <a:t>?</a:t>
            </a:r>
            <a:endParaRPr lang="en-SG" sz="8600" dirty="0" smtClean="0">
              <a:latin typeface="Limon S6" pitchFamily="2" charset="0"/>
            </a:endParaRPr>
          </a:p>
          <a:p>
            <a:pPr lvl="1" algn="just">
              <a:buNone/>
            </a:pPr>
            <a:r>
              <a:rPr lang="en-US" sz="8600" dirty="0" err="1" smtClean="0">
                <a:latin typeface="Limon S6" pitchFamily="2" charset="0"/>
              </a:rPr>
              <a:t>etIenAkñúgEpñkNaéndIEdlb¤srukçCatilUtlas;eRcInbMput</a:t>
            </a:r>
            <a:r>
              <a:rPr lang="en-US" sz="8600" dirty="0" smtClean="0">
                <a:latin typeface="Limon S6" pitchFamily="2" charset="0"/>
              </a:rPr>
              <a:t>? </a:t>
            </a:r>
            <a:r>
              <a:rPr lang="en-US" sz="8600" dirty="0" err="1" smtClean="0">
                <a:latin typeface="Limon S6" pitchFamily="2" charset="0"/>
              </a:rPr>
              <a:t>ehtuGVI</a:t>
            </a:r>
            <a:r>
              <a:rPr lang="en-US" sz="8600" dirty="0" smtClean="0">
                <a:latin typeface="Limon S6" pitchFamily="2" charset="0"/>
              </a:rPr>
              <a:t>?</a:t>
            </a:r>
            <a:endParaRPr lang="en-SG" dirty="0" smtClean="0">
              <a:latin typeface="Limon S6" pitchFamily="2" charset="0"/>
            </a:endParaRPr>
          </a:p>
          <a:p>
            <a:pPr algn="just"/>
            <a:endParaRPr lang="en-SG" dirty="0"/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km-KH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តើកត្តាអ្វីខ្លះដែលធ្វើឲ្យដីបាត់បង់ជីជាតិ? ហេតុអ្វី?</a:t>
            </a:r>
            <a:endParaRPr lang="en-US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endParaRPr lang="km-KH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r>
              <a:rPr lang="km-KH" dirty="0" smtClean="0">
                <a:latin typeface="Khmer OS Content" pitchFamily="2" charset="0"/>
                <a:cs typeface="Khmer OS Content" pitchFamily="2" charset="0"/>
              </a:rPr>
              <a:t>បើប្រៀបធៀបជាមួយដីដែលមានសត្វល្អិត ច្រើន និងដីដែលមានសត្វល្អិតតិចតើមួយណាមានជីជាតិជាង? ហេតអ្វី?</a:t>
            </a:r>
            <a:endParaRPr lang="en-US" dirty="0" smtClean="0">
              <a:latin typeface="Khmer OS Content" pitchFamily="2" charset="0"/>
              <a:cs typeface="Khmer OS Content" pitchFamily="2" charset="0"/>
            </a:endParaRPr>
          </a:p>
          <a:p>
            <a:pPr>
              <a:buNone/>
            </a:pPr>
            <a:endParaRPr lang="km-KH" dirty="0" smtClean="0"/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76200"/>
            <a:ext cx="82296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buBVehtuénkarxUcdI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ktþamnusS³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mindaMdMNaMcMruHKña</a:t>
            </a:r>
            <a:endParaRPr kumimoji="0" lang="en-US" sz="105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dutkMeTckMTIsrIragÁenAelIksidæan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¬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cMebIg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nigkMeTckMTIsrIragÁdéTeTot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¦</a:t>
            </a:r>
            <a:endParaRPr kumimoji="0" lang="en-US" sz="105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eRbIR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as;EtCIKImImYymux</a:t>
            </a:r>
            <a:endParaRPr kumimoji="0" lang="en-US" sz="105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eRbIR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as;fñaMsMlab;stVl¥itminsmehtusmpl</a:t>
            </a:r>
            <a:endParaRPr kumimoji="0" lang="en-US" sz="105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min)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anbEnßmsarFatusrIragáeTA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dI</a:t>
            </a:r>
            <a:endParaRPr kumimoji="0" lang="en-US" sz="105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TukdITMenecal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nigmindaMBBYkCIébtgdUcCa³ 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sENþk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)ay 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sENþkesog</a:t>
            </a:r>
            <a:endParaRPr kumimoji="0" lang="en-US" sz="105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min)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anRKbdIedaykardaMdMNaMKMrbdI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b¤ sarFatusrIragÁepSg²</a:t>
            </a:r>
            <a:endParaRPr kumimoji="0" lang="en-US" sz="105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914400" algn="l"/>
              </a:tabLst>
            </a:pP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P¢ÜrdIeRCAeBk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¬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edayRtlb;dIRsTab;elIEdlmansarFatusrIragÁcuHeTAeRkameRCA</a:t>
            </a:r>
            <a:r>
              <a:rPr kumimoji="0" lang="km-KH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eBk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ehIyelIk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Rtlb;eLIgmkvijnUvdIEdlxSt;CICati</a:t>
            </a:r>
            <a:r>
              <a:rPr kumimoji="0" lang="en-US" sz="36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Limon S6" pitchFamily="2" charset="0"/>
                <a:ea typeface="Times New Roman" pitchFamily="18" charset="0"/>
                <a:cs typeface="Arial" pitchFamily="34" charset="0"/>
              </a:rPr>
              <a:t>¦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sz="4000" dirty="0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ktþabrisßan³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tabLst>
                <a:tab pos="914400" algn="l"/>
              </a:tabLst>
            </a:pPr>
            <a:r>
              <a:rPr lang="en-US" sz="4000" dirty="0" err="1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karhUrecj</a:t>
            </a:r>
            <a:r>
              <a:rPr lang="en-US" sz="4000" dirty="0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 nig </a:t>
            </a:r>
            <a:r>
              <a:rPr lang="en-US" sz="4000" dirty="0" err="1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RCabEdllagCMrHsarFatuciBa©wmcuHRsTab;eRkaméndI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tabLst>
                <a:tab pos="914400" algn="l"/>
              </a:tabLst>
            </a:pPr>
            <a:r>
              <a:rPr lang="en-US" sz="4000" dirty="0" err="1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karb:HBal;edaypÞal;énBnøWRBHGaTitüeTAdIRsTab;elI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tabLst>
                <a:tab pos="914400" algn="l"/>
              </a:tabLst>
            </a:pPr>
            <a:r>
              <a:rPr lang="en-US" sz="4000" dirty="0" err="1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karb:HBal;edaypÞal;énxül;eTAépÞelIdI</a:t>
            </a:r>
            <a:r>
              <a:rPr lang="en-US" sz="4000" dirty="0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EdlbNþal</a:t>
            </a:r>
            <a:r>
              <a:rPr lang="en-US" sz="4000" dirty="0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[</a:t>
            </a:r>
            <a:r>
              <a:rPr lang="en-US" sz="4000" dirty="0" err="1" smtClean="0">
                <a:latin typeface="Limon S6" pitchFamily="2" charset="0"/>
                <a:ea typeface="Times New Roman" pitchFamily="18" charset="0"/>
                <a:cs typeface="Arial" pitchFamily="34" charset="0"/>
              </a:rPr>
              <a:t>mankarhYtecjnUvcMhayTwk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SG" sz="4000" dirty="0"/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1740</Words>
  <Application>Microsoft Office PowerPoint</Application>
  <PresentationFormat>On-screen Show (4:3)</PresentationFormat>
  <Paragraphs>305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PHOTO-PAINT</vt:lpstr>
      <vt:lpstr>គោលការណ៌សំខាន់ៗនៃកសិកម្មប្រកបដោយនិរន្តភាព</vt:lpstr>
      <vt:lpstr>Slide 2</vt:lpstr>
      <vt:lpstr>១.​​ ការកែប្រែគុណភាពដី​​ (ការដាំដុះ)</vt:lpstr>
      <vt:lpstr>Slide 4</vt:lpstr>
      <vt:lpstr>Slide 5</vt:lpstr>
      <vt:lpstr>Slide 6</vt:lpstr>
      <vt:lpstr>Slide 7</vt:lpstr>
      <vt:lpstr>Slide 8</vt:lpstr>
      <vt:lpstr>Slide 9</vt:lpstr>
      <vt:lpstr>Slide 10</vt:lpstr>
      <vt:lpstr>viFIsa®sþ EklMGrCICatidI sMrab;skmµPaBrGPivDÆn_vis½yksikmµ</vt:lpstr>
      <vt:lpstr>2-karRKbdI nigdaMrukçCatiKMrbdI​​</vt:lpstr>
      <vt:lpstr>3-dMNaMbgVil nigdMNaMcMruH</vt:lpstr>
      <vt:lpstr>4- kareRbIR)as;CIFmµCati ¬kMbu:sþeKak kMb:usþTwk emCI  CIs¶Üt nig emfñaMBul¦</vt:lpstr>
      <vt:lpstr>Slide 15</vt:lpstr>
      <vt:lpstr>4&gt;2&gt; karplitemCITwkFmµCati GuIGuwm nig b‘ÍGuI ¬mIRkUsrIragÁmanRbsiT§PaB¦</vt:lpstr>
      <vt:lpstr>ykemCIenH 3-4 søabRBa)ay layTwk 10 lIRt sMrab;)aj;lag RTugRCUk man; Ta bM)at;køins¥úy</vt:lpstr>
      <vt:lpstr>4&gt;2&gt;2&gt; rebobeFVIemCIb‘ÍGIu (Bio-Extra)</vt:lpstr>
      <vt:lpstr> rebobTI2 ³ kareFVIemCI bIGIu BIEpøeQI</vt:lpstr>
      <vt:lpstr>4&gt;2&gt;3&gt; karplitCIs¶Üt b‘ÍGuI (BE)</vt:lpstr>
      <vt:lpstr>x&gt; rebobeFVI</vt:lpstr>
      <vt:lpstr>Slide 22</vt:lpstr>
      <vt:lpstr>4&gt;2&gt;4&gt; rebobpSMeFVITwk BE CafñaMbRgáabstVl¥itcéRgbMpøajdMNaM</vt:lpstr>
      <vt:lpstr>Slide 24</vt:lpstr>
      <vt:lpstr>rebobTI3 eRbI)anCaTUeTAelIdMNaMRsUv bEnø</vt:lpstr>
      <vt:lpstr>Slide 26</vt:lpstr>
      <vt:lpstr> 4&gt;2&gt;5&gt; karciBa©wmCenøn </vt:lpstr>
      <vt:lpstr> 4&gt;2&gt;5&gt;2&gt; sMPar³ nig karerobcM</vt:lpstr>
      <vt:lpstr> 4&gt;2&gt;5&gt;3&gt; karsg;eragciBa©wmCenøn</vt:lpstr>
      <vt:lpstr> 2&gt; karciBa©wmCenønputBIdI</vt:lpstr>
      <vt:lpstr>ការជ្រើសរើស​ និងទុកដាក់ពូជសោយខ្លួនឯង</vt:lpstr>
      <vt:lpstr>Slide 32</vt:lpstr>
      <vt:lpstr>Slide 33</vt:lpstr>
      <vt:lpstr>ការយល់ដឹងជាមូលដ្ឋានអំពីការគ្រប់គ្រងកត្តាចង្រៃ</vt:lpstr>
      <vt:lpstr>ប្រព័ន្ធកសិកម្មចំរុះ</vt:lpstr>
      <vt:lpstr>ក. plRbeyaCn_ nigplitPaBrbs;RbB½nksiikmµcMruH </vt:lpstr>
      <vt:lpstr>ខ. វិធីសាស្រ្តរៀបចំប្រព័ន្ធកសិកម្មចំរុះ</vt:lpstr>
      <vt:lpstr>Slide 38</vt:lpstr>
      <vt:lpstr>Slide 39</vt:lpstr>
      <vt:lpstr>២. កាចិញ្ចឹមសត្វ</vt:lpstr>
      <vt:lpstr>Slide 41</vt:lpstr>
      <vt:lpstr>Éksareyag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sry</cp:lastModifiedBy>
  <cp:revision>132</cp:revision>
  <dcterms:created xsi:type="dcterms:W3CDTF">2006-08-16T00:00:00Z</dcterms:created>
  <dcterms:modified xsi:type="dcterms:W3CDTF">2012-01-14T22:12:34Z</dcterms:modified>
</cp:coreProperties>
</file>