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4BFE-D823-4F76-9166-3ADE18CA72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1AA-4215-46E6-BB12-CC811C5DA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4191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81000" y="228600"/>
            <a:ext cx="85344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uol Light" pitchFamily="2" charset="0"/>
                <a:ea typeface="+mn-ea"/>
                <a:cs typeface="Khmer OS Muol Light" pitchFamily="2" charset="0"/>
              </a:rPr>
              <a:t>អង្គការសហការអន្តរជាតិកម្ពុជា (អាយ.ស៊ី.ស៊ី)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គម្រោងកាត់បន្ថយភាពក្រីក្រតាមរយៈការពង្រឹងសហគមន៍ជនបទ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" pitchFamily="2" charset="0"/>
              <a:ea typeface="+mn-ea"/>
              <a:cs typeface="Khmer OS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" pitchFamily="2" charset="0"/>
              <a:ea typeface="+mn-ea"/>
              <a:cs typeface="Khmer OS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uol Light" pitchFamily="2" charset="0"/>
                <a:ea typeface="+mn-ea"/>
                <a:cs typeface="Khmer OS Muol Light" pitchFamily="2" charset="0"/>
              </a:rPr>
              <a:t>វគ្គបណ្តុះបណ្តាលស្តីពី</a:t>
            </a:r>
            <a:endParaRPr kumimoji="0" lang="km-KH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 Muol Light" pitchFamily="2" charset="0"/>
              <a:ea typeface="+mn-ea"/>
              <a:cs typeface="Khmer OS Muol Light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m-KH" sz="2000" dirty="0" smtClean="0">
                <a:latin typeface="Khmer OS Muol Light" pitchFamily="2" charset="0"/>
                <a:cs typeface="Khmer OS Muol Light" pitchFamily="2" charset="0"/>
              </a:rPr>
              <a:t>បច្ទេកទេសដាំដុះស្រូវ និងវិធីសាស្រ្តក្នុងការប្រើប្រាស់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m-KH" sz="2000" dirty="0" smtClean="0">
                <a:latin typeface="Khmer OS Muol Light" pitchFamily="2" charset="0"/>
                <a:cs typeface="Khmer OS Muol Light" pitchFamily="2" charset="0"/>
              </a:rPr>
              <a:t>ឧបករណ៏អូសដាំស្រូវ</a:t>
            </a:r>
            <a:endParaRPr kumimoji="0" lang="ca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 Muol Light" pitchFamily="2" charset="0"/>
              <a:ea typeface="+mn-ea"/>
              <a:cs typeface="Khmer OS Muol Light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 Muol Light" pitchFamily="2" charset="0"/>
              <a:ea typeface="+mn-ea"/>
              <a:cs typeface="Khmer OS Muol Light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 Muol Light" pitchFamily="2" charset="0"/>
              <a:ea typeface="+mn-ea"/>
              <a:cs typeface="Khmer OS Muol Light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អ្នករៀបចំៈ</a:t>
            </a: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	លោក ប៊ុន	ថារិទ្ធ	មន្ត្រីដឹកនាំការងារកសិកម្ម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		លោក ជា	សាមុជ	មន្រ្តីផ្នែកកសិកម្ម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		លោក ជី	តេង	មន្រ្តីផ្នែកកសិកម្ម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		លោក </a:t>
            </a:r>
            <a:r>
              <a:rPr kumimoji="0" lang="km-K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ឈិត</a:t>
            </a: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	</a:t>
            </a:r>
            <a:r>
              <a:rPr kumimoji="0" lang="km-K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តក់</a:t>
            </a: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	មន្រ្តីផ្នែកកសិកម្ម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		លោក ស៊ន	សារី	មន្រ្តីផ្នែកកសិកម្ម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" pitchFamily="2" charset="0"/>
              <a:ea typeface="+mn-ea"/>
              <a:cs typeface="Khmer OS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ទីកន្លែងៈ</a:t>
            </a: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	ការិយាល័យអង្គការសហការអន្តរជាតិកម្ពុជា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-</a:t>
            </a: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គម្រោងកាត់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		បន្ថយភាពក្រីក្រតាមរយៈការពង្រឹងស្មារតីសហគមន៍ជនប</a:t>
            </a:r>
            <a:r>
              <a:rPr kumimoji="0" lang="km-K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ទ</a:t>
            </a:r>
            <a:endParaRPr kumimoji="0" lang="ca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" pitchFamily="2" charset="0"/>
              <a:ea typeface="+mn-ea"/>
              <a:cs typeface="Khmer OS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" pitchFamily="2" charset="0"/>
              <a:ea typeface="+mn-ea"/>
              <a:cs typeface="Khmer OS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កាលបរិច្ឆេទៈ</a:t>
            </a: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	ថ្ងៃទី </a:t>
            </a:r>
            <a:r>
              <a:rPr kumimoji="0" lang="km-K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១៣</a:t>
            </a: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 ដល់ </a:t>
            </a:r>
            <a:r>
              <a:rPr kumimoji="0" lang="km-K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១៤</a:t>
            </a: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" pitchFamily="2" charset="0"/>
                <a:ea typeface="+mn-ea"/>
                <a:cs typeface="Khmer OS" pitchFamily="2" charset="0"/>
              </a:rPr>
              <a:t> ខែធ្នូ ឆ្នាំ ២០១</a:t>
            </a:r>
            <a:r>
              <a:rPr lang="km-KH" sz="2000" dirty="0" smtClean="0">
                <a:latin typeface="Khmer OS" pitchFamily="2" charset="0"/>
                <a:cs typeface="Khmer OS" pitchFamily="2" charset="0"/>
              </a:rPr>
              <a:t>៣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" pitchFamily="2" charset="0"/>
              <a:ea typeface="+mn-ea"/>
              <a:cs typeface="Khmer OS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km-KH" b="1" dirty="0" smtClean="0"/>
              <a:t>ប្រភេទសណ្ឋានដីប្រទះឡាង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220000"/>
              </a:lnSpc>
            </a:pPr>
            <a:r>
              <a:rPr lang="km-KH" sz="2600" dirty="0" smtClean="0">
                <a:latin typeface="Khmer OS Metal Chrieng" pitchFamily="2" charset="0"/>
                <a:cs typeface="Khmer OS Metal Chrieng" pitchFamily="2" charset="0"/>
              </a:rPr>
              <a:t>ជាប្រភេទដីកើតឡើងលើទំនាបល្បាប់ជំនន់ចាស់ ឬទំនាបល្បាប់ជំនន់ ជាល្បាប់សំណឹក ដែល​មានខ្សាច់កម្រាស់តិច​ជា៤០ ស.ម ដី ស្រទាប់ក្រោមមានលាយភាពល្បាប់ ឬឥដ្ឋ។ ប្រភេទដីនេះ​ជាដីដំណាំ​ទូទៅ និងមានប្រមាណ ២៨ភាគរយ នៃតំបន់ដាំដុះសរុប។ ក្រុមដីប្រទះឡាង​ត្រូវ​បានគេធ្វើចំណាត់ថ្នាក់ ជា ៣អនុក្រុមផ្សេងៗគ្នា ដោយផ្អែកលើលក្ខៈនៃដីស្រទាប់ក្រោម ដែលមាន​ឥទិ្ឋពលលើការចាក់ឬសរបស់ដាំណាំ និងការជ្រាបទឹក។ អនុក្រុមដីនេះមាន អនុក្រុមរាក់ អនុ​ក្រុមដីឥដ្ឋ​ស្រទាប់ក្រោម និងអនុក្រុមដីល្បាយស្រទាប់ក្រោម។ ដីនេះមានការលំបាក​ក្នុងការ​គ្រប់​គ្រង​ដាំណាំស្រូវ។ ប្រសិនបើរចនាសម្ព័ន្ឋសម្រាប់ការស្រោចស្រព និងការប្រើប្រាស់ទឹកអាច​ត្រូវបាន​ប្រើក្នុងតម្លៃថោកនោះ គេសង្ឃឹមថា នឹងទទួលទិន្នផលចំណេញ។ </a:t>
            </a:r>
            <a:endParaRPr lang="en-US" sz="2600" dirty="0" smtClean="0">
              <a:latin typeface="Khmer OS Metal Chrieng" pitchFamily="2" charset="0"/>
              <a:cs typeface="Khmer OS Metal Chrieng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ប្រភេទដីបន្ទះឡាង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019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km-KH" sz="2000" b="1" dirty="0" smtClean="0">
                <a:latin typeface="Khmer OS Fasthand" pitchFamily="2" charset="0"/>
                <a:cs typeface="Khmer OS Fasthand" pitchFamily="2" charset="0"/>
              </a:rPr>
              <a:t>ប្រភេទជីដែលត្រូវប្រើ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87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km-KH" sz="2400" b="1" dirty="0" smtClean="0">
                <a:latin typeface="Khmer OS Metal Chrieng" pitchFamily="2" charset="0"/>
                <a:cs typeface="Khmer OS Metal Chrieng" pitchFamily="2" charset="0"/>
              </a:rPr>
              <a:t>ក. ជីធម្មជាតិ</a:t>
            </a:r>
            <a:endParaRPr lang="en-US" sz="2400" b="1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 algn="just">
              <a:lnSpc>
                <a:spcPct val="160000"/>
              </a:lnSpc>
            </a:pPr>
            <a:r>
              <a:rPr lang="km-KH" sz="2400" dirty="0" smtClean="0">
                <a:latin typeface="Khmer OS Metal Chrieng" pitchFamily="2" charset="0"/>
                <a:cs typeface="Khmer OS Metal Chrieng" pitchFamily="2" charset="0"/>
              </a:rPr>
              <a:t>ជីកំប៉ុស្ត ដែលផ្សំឡើងដោយកាកសំណល់ ស្លឹកឈើ លាមកសត្វ ដែលប្រមូលដាក់ក្នុថរណ្តៅ ក្នុងរយៈពេលមួយ ដើម្បីឲ្យវារលួយពុកផុយល្អ។ </a:t>
            </a:r>
            <a:endParaRPr lang="en-US" sz="2400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 algn="just">
              <a:lnSpc>
                <a:spcPct val="160000"/>
              </a:lnSpc>
            </a:pPr>
            <a:r>
              <a:rPr lang="km-KH" sz="2400" dirty="0" smtClean="0">
                <a:latin typeface="Khmer OS Metal Chrieng" pitchFamily="2" charset="0"/>
                <a:cs typeface="Khmer OS Metal Chrieng" pitchFamily="2" charset="0"/>
              </a:rPr>
              <a:t>ជីលាកមសត្វ ដែលពុករលួយល្អ ឬគ្មានក្អិនស្អុយ (ជីអាចម៌គោ ក្របី ជ្រូក មាន់​ទា)</a:t>
            </a:r>
            <a:endParaRPr lang="en-US" sz="2400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 algn="just">
              <a:lnSpc>
                <a:spcPct val="160000"/>
              </a:lnSpc>
            </a:pPr>
            <a:r>
              <a:rPr lang="km-KH" sz="2400" dirty="0" smtClean="0">
                <a:latin typeface="Khmer OS Metal Chrieng" pitchFamily="2" charset="0"/>
                <a:cs typeface="Khmer OS Metal Chrieng" pitchFamily="2" charset="0"/>
              </a:rPr>
              <a:t>ជីស្រស់ (ដើម ស្លឹកកន្រ្ទានខែត្រ ដើមស្លឹកសណ្តែកគ្រប់ប្រភេទ កំផ្លោក ស្នោរ...)</a:t>
            </a:r>
            <a:endParaRPr lang="en-US" sz="2400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 algn="just">
              <a:lnSpc>
                <a:spcPct val="160000"/>
              </a:lnSpc>
            </a:pPr>
            <a:endParaRPr lang="en-US" sz="2400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 algn="just">
              <a:lnSpc>
                <a:spcPct val="160000"/>
              </a:lnSpc>
              <a:buNone/>
            </a:pPr>
            <a:r>
              <a:rPr lang="km-KH" sz="2400" b="1" dirty="0" smtClean="0">
                <a:latin typeface="Khmer OS Metal Chrieng" pitchFamily="2" charset="0"/>
                <a:cs typeface="Khmer OS Metal Chrieng" pitchFamily="2" charset="0"/>
              </a:rPr>
              <a:t>ខ. ជីគីមី</a:t>
            </a:r>
            <a:endParaRPr lang="en-US" sz="2400" b="1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 algn="just">
              <a:lnSpc>
                <a:spcPct val="160000"/>
              </a:lnSpc>
            </a:pPr>
            <a:r>
              <a:rPr lang="km-KH" sz="2400" dirty="0" smtClean="0">
                <a:latin typeface="Khmer OS Metal Chrieng" pitchFamily="2" charset="0"/>
                <a:cs typeface="Khmer OS Metal Chrieng" pitchFamily="2" charset="0"/>
              </a:rPr>
              <a:t>ជីដេ អា ប៉េ (</a:t>
            </a:r>
            <a:r>
              <a:rPr lang="en-US" sz="2400" dirty="0" smtClean="0">
                <a:latin typeface="Khmer OS Metal Chrieng" pitchFamily="2" charset="0"/>
                <a:cs typeface="Khmer OS Metal Chrieng" pitchFamily="2" charset="0"/>
              </a:rPr>
              <a:t>DAP</a:t>
            </a:r>
            <a:r>
              <a:rPr lang="km-KH" sz="2400" dirty="0" smtClean="0">
                <a:latin typeface="Khmer OS Metal Chrieng" pitchFamily="2" charset="0"/>
                <a:cs typeface="Khmer OS Metal Chrieng" pitchFamily="2" charset="0"/>
              </a:rPr>
              <a:t>) មានពត៌ប្រផេះ ឬខ្មៅ (ដែលកសិករហៅថា ជីខ្មៅ)</a:t>
            </a:r>
            <a:endParaRPr lang="en-US" sz="2400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 algn="just">
              <a:lnSpc>
                <a:spcPct val="160000"/>
              </a:lnSpc>
            </a:pPr>
            <a:r>
              <a:rPr lang="km-KH" sz="2400" dirty="0" smtClean="0">
                <a:latin typeface="Khmer OS Metal Chrieng" pitchFamily="2" charset="0"/>
                <a:cs typeface="Khmer OS Metal Chrieng" pitchFamily="2" charset="0"/>
              </a:rPr>
              <a:t>ជីប៉ូតាស្យូមក្លរ៉ូ (</a:t>
            </a:r>
            <a:r>
              <a:rPr lang="en-US" sz="2400" dirty="0" err="1" smtClean="0">
                <a:latin typeface="Khmer OS Metal Chrieng" pitchFamily="2" charset="0"/>
                <a:cs typeface="Khmer OS Metal Chrieng" pitchFamily="2" charset="0"/>
              </a:rPr>
              <a:t>Kcl</a:t>
            </a:r>
            <a:r>
              <a:rPr lang="km-KH" sz="2400" dirty="0" smtClean="0">
                <a:latin typeface="Khmer OS Metal Chrieng" pitchFamily="2" charset="0"/>
                <a:cs typeface="Khmer OS Metal Chrieng" pitchFamily="2" charset="0"/>
              </a:rPr>
              <a:t>) មានពត៌ក្រហម​(ដែលកសិករហៅថា ជីអំពិលម្ទេស)</a:t>
            </a:r>
            <a:endParaRPr lang="en-US" sz="2400" dirty="0" smtClean="0">
              <a:latin typeface="Khmer OS Metal Chrieng" pitchFamily="2" charset="0"/>
              <a:cs typeface="Khmer OS Metal Chrieng" pitchFamily="2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km-KH" sz="2400" b="1" dirty="0" smtClean="0">
                <a:latin typeface="Khmer OS Fasthand" pitchFamily="2" charset="0"/>
                <a:cs typeface="Khmer OS Fasthand" pitchFamily="2" charset="0"/>
              </a:rPr>
              <a:t>ការប្រើប្រាស់ជីទ្រាប់បាតដាំណាំស្រូវ​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 Fasthand" pitchFamily="2" charset="0"/>
              <a:ea typeface="+mj-ea"/>
              <a:cs typeface="Khmer OS Fasthand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ការប្រើប្រាស់ជីទ្រាប់បាតដាំណាំស្រូវ​ (ត)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220000"/>
              </a:lnSpc>
              <a:buNone/>
            </a:pPr>
            <a:r>
              <a:rPr lang="km-KH" sz="4000" b="1" dirty="0" smtClean="0">
                <a:latin typeface="Khmer OS Metal Chrieng" pitchFamily="2" charset="0"/>
                <a:cs typeface="Khmer OS Metal Chrieng" pitchFamily="2" charset="0"/>
              </a:rPr>
              <a:t>២. ពេលវេលាប្រើជីទ្រាប់បាត</a:t>
            </a:r>
            <a:endParaRPr lang="en-US" sz="4000" b="1" dirty="0" smtClean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220000"/>
              </a:lnSpc>
            </a:pPr>
            <a:r>
              <a:rPr lang="km-KH" sz="4000" dirty="0" smtClean="0">
                <a:latin typeface="Khmer OS Metal Chrieng" pitchFamily="2" charset="0"/>
                <a:cs typeface="Khmer OS Metal Chrieng" pitchFamily="2" charset="0"/>
              </a:rPr>
              <a:t>	ក. ជីធម្មជាតិ ៖ បាចនៅបន្ទាប់ពីភ្ចូរលើកទី១ រួចលប់ទៅក្នុងដី។ </a:t>
            </a:r>
            <a:endParaRPr lang="en-US" sz="4000" dirty="0" smtClean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220000"/>
              </a:lnSpc>
            </a:pPr>
            <a:r>
              <a:rPr lang="km-KH" sz="4000" dirty="0" smtClean="0">
                <a:latin typeface="Khmer OS Metal Chrieng" pitchFamily="2" charset="0"/>
                <a:cs typeface="Khmer OS Metal Chrieng" pitchFamily="2" charset="0"/>
              </a:rPr>
              <a:t>	ខ. ជីគីមី ៖ បានបន្ទាប់ពីលើកទី ២ រួចរាស់លប់ទៅក្នុងដី</a:t>
            </a:r>
            <a:endParaRPr lang="en-US" sz="4000" dirty="0" smtClean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220000"/>
              </a:lnSpc>
              <a:buNone/>
            </a:pPr>
            <a:r>
              <a:rPr lang="km-KH" sz="4000" b="1" dirty="0" smtClean="0">
                <a:latin typeface="Khmer OS Metal Chrieng" pitchFamily="2" charset="0"/>
                <a:cs typeface="Khmer OS Metal Chrieng" pitchFamily="2" charset="0"/>
              </a:rPr>
              <a:t>៣. បរិមាណជីដែលត្រូវប្រើ</a:t>
            </a:r>
            <a:endParaRPr lang="en-US" sz="4000" b="1" dirty="0" smtClean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220000"/>
              </a:lnSpc>
            </a:pPr>
            <a:r>
              <a:rPr lang="km-KH" sz="4000" dirty="0" smtClean="0">
                <a:latin typeface="Khmer OS Metal Chrieng" pitchFamily="2" charset="0"/>
                <a:cs typeface="Khmer OS Metal Chrieng" pitchFamily="2" charset="0"/>
              </a:rPr>
              <a:t>	ក. ជីធម្មជាតិ ៖ ចំនួន ១០ ទៅ ១៥ ដឹក ក្នុង ១ ហ.ត</a:t>
            </a:r>
            <a:endParaRPr lang="en-US" sz="4000" dirty="0" smtClean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220000"/>
              </a:lnSpc>
            </a:pPr>
            <a:r>
              <a:rPr lang="km-KH" sz="4000" dirty="0" smtClean="0">
                <a:latin typeface="Khmer OS Metal Chrieng" pitchFamily="2" charset="0"/>
                <a:cs typeface="Khmer OS Metal Chrieng" pitchFamily="2" charset="0"/>
              </a:rPr>
              <a:t>	ខ. ជីគីមី </a:t>
            </a:r>
            <a:endParaRPr lang="en-US" sz="4000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220000"/>
              </a:lnSpc>
            </a:pPr>
            <a:r>
              <a:rPr lang="km-KH" sz="4000" dirty="0" smtClean="0">
                <a:latin typeface="Khmer OS Metal Chrieng" pitchFamily="2" charset="0"/>
                <a:cs typeface="Khmer OS Metal Chrieng" pitchFamily="2" charset="0"/>
              </a:rPr>
              <a:t>ជី ដេ​ អា ប៉េចំនួន ៥០គ.ក្រ</a:t>
            </a:r>
            <a:endParaRPr lang="en-US" sz="4000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220000"/>
              </a:lnSpc>
            </a:pPr>
            <a:r>
              <a:rPr lang="km-KH" sz="4000" dirty="0" smtClean="0">
                <a:latin typeface="Khmer OS Metal Chrieng" pitchFamily="2" charset="0"/>
                <a:cs typeface="Khmer OS Metal Chrieng" pitchFamily="2" charset="0"/>
              </a:rPr>
              <a:t>ជីប៉ូតាស្យូមក្លរូ ចំនួន ៥០ គ.ក្រ</a:t>
            </a:r>
            <a:endParaRPr lang="en-US" sz="4000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220000"/>
              </a:lnSpc>
            </a:pPr>
            <a:r>
              <a:rPr lang="km-KH" sz="4000" dirty="0" smtClean="0">
                <a:latin typeface="Khmer OS Metal Chrieng" pitchFamily="2" charset="0"/>
                <a:cs typeface="Khmer OS Metal Chrieng" pitchFamily="2" charset="0"/>
              </a:rPr>
              <a:t>ត្រូវលាយជី ដេ អា ប៉េ និងជីប៉ូតាស្សូមក្លរូ អោយបានស្មើរសាច់ជាមុន មុនបាចទ្រាប់បាត</a:t>
            </a:r>
            <a:endParaRPr lang="en-US" sz="4000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220000"/>
              </a:lnSpc>
            </a:pPr>
            <a:r>
              <a:rPr lang="km-KH" sz="4000" dirty="0" smtClean="0">
                <a:latin typeface="Khmer OS Metal Chrieng" pitchFamily="2" charset="0"/>
                <a:cs typeface="Khmer OS Metal Chrieng" pitchFamily="2" charset="0"/>
              </a:rPr>
              <a:t>បាចលើផ្ទែដី ១ហ.ត</a:t>
            </a:r>
            <a:endParaRPr lang="en-US" sz="4000" dirty="0" smtClean="0">
              <a:latin typeface="Khmer OS Metal Chrieng" pitchFamily="2" charset="0"/>
              <a:cs typeface="Khmer OS Metal Chrieng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ការប្រើប្រាស់ជីទ្រាប់បាតដាំណាំស្រូវ​ (ត)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  <a:buNone/>
            </a:pPr>
            <a:r>
              <a:rPr lang="km-KH" sz="1900" b="1" dirty="0" smtClean="0">
                <a:latin typeface="Khmer OS Metal Chrieng" pitchFamily="2" charset="0"/>
                <a:cs typeface="Khmer OS Metal Chrieng" pitchFamily="2" charset="0"/>
              </a:rPr>
              <a:t>៤. ចំណុចត្រូចចងចាំ</a:t>
            </a:r>
            <a:endParaRPr lang="en-US" sz="1900" b="1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250000"/>
              </a:lnSpc>
            </a:pPr>
            <a:r>
              <a:rPr lang="km-KH" sz="1900" dirty="0" smtClean="0">
                <a:latin typeface="Khmer OS Metal Chrieng" pitchFamily="2" charset="0"/>
                <a:cs typeface="Khmer OS Metal Chrieng" pitchFamily="2" charset="0"/>
              </a:rPr>
              <a:t>មិនត្រូវបោះបង់ចោលការប្រើប្រាស់ ជីធម្មជាតិ សម្រាប់ទ្រាប់បាត</a:t>
            </a:r>
            <a:endParaRPr lang="en-US" sz="1900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250000"/>
              </a:lnSpc>
            </a:pPr>
            <a:r>
              <a:rPr lang="km-KH" sz="1900" dirty="0" smtClean="0">
                <a:latin typeface="Khmer OS Metal Chrieng" pitchFamily="2" charset="0"/>
                <a:cs typeface="Khmer OS Metal Chrieng" pitchFamily="2" charset="0"/>
              </a:rPr>
              <a:t>មិនត្រូវបាចជីគីមី ដេ អា ប៉េ និងប៉ូតាស្សូមក្លរូ លើដិស្រែដែកគ្មានទឹកសោះ</a:t>
            </a:r>
            <a:endParaRPr lang="en-US" sz="1900" dirty="0" smtClean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250000"/>
              </a:lnSpc>
            </a:pPr>
            <a:r>
              <a:rPr lang="km-KH" sz="1900" dirty="0" smtClean="0">
                <a:latin typeface="Khmer OS Metal Chrieng" pitchFamily="2" charset="0"/>
                <a:cs typeface="Khmer OS Metal Chrieng" pitchFamily="2" charset="0"/>
              </a:rPr>
              <a:t>មិនត្រូវប្រើជីគីមី ដេ អា ប៉េ និង ប៉ូតាស្សូមក្លរូ សម្រាប់បំប៉នសន្ទូតទេ</a:t>
            </a:r>
            <a:endParaRPr lang="en-US" sz="1900" dirty="0" smtClean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250000"/>
              </a:lnSpc>
            </a:pPr>
            <a:r>
              <a:rPr lang="km-KH" sz="1900" dirty="0" smtClean="0">
                <a:latin typeface="Khmer OS Metal Chrieng" pitchFamily="2" charset="0"/>
                <a:cs typeface="Khmer OS Metal Chrieng" pitchFamily="2" charset="0"/>
              </a:rPr>
              <a:t>មិនត្រូវប្រើប្រាស់ជីគីមី អោយលើស​ ឬ គ៏ខ្វះ ពីសេចកី្តត្រូវការរបស់ដាំណាំ</a:t>
            </a:r>
            <a:endParaRPr lang="en-US" sz="1900" dirty="0" smtClean="0">
              <a:latin typeface="Khmer OS Metal Chrieng" pitchFamily="2" charset="0"/>
              <a:cs typeface="Khmer OS Metal Chrieng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m-KH" dirty="0" smtClean="0"/>
              <a:t>គោលបំណង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60000"/>
              </a:lnSpc>
            </a:pPr>
            <a:r>
              <a:rPr lang="km-KH" sz="2600" dirty="0">
                <a:latin typeface="Khmer OS Metal Chrieng" pitchFamily="2" charset="0"/>
                <a:cs typeface="Khmer OS Metal Chrieng" pitchFamily="2" charset="0"/>
              </a:rPr>
              <a:t>លើកទឹកចិត្តប្រជាកសិករឲ្យប្រើប្រាស់ពូជទាំងដប់របស់ខ្មែរយើង ដែលមានតំរូវ</a:t>
            </a:r>
            <a:r>
              <a:rPr lang="km-KH" sz="2600" b="1" dirty="0">
                <a:latin typeface="Khmer OS Metal Chrieng" pitchFamily="2" charset="0"/>
                <a:cs typeface="Khmer OS Metal Chrieng" pitchFamily="2" charset="0"/>
              </a:rPr>
              <a:t> </a:t>
            </a:r>
            <a:r>
              <a:rPr lang="km-KH" sz="2600" dirty="0">
                <a:latin typeface="Khmer OS Metal Chrieng" pitchFamily="2" charset="0"/>
                <a:cs typeface="Khmer OS Metal Chrieng" pitchFamily="2" charset="0"/>
              </a:rPr>
              <a:t>ការ​ខ្ពស់</a:t>
            </a:r>
            <a:r>
              <a:rPr lang="km-KH" sz="2600" b="1" dirty="0">
                <a:latin typeface="Khmer OS Metal Chrieng" pitchFamily="2" charset="0"/>
                <a:cs typeface="Khmer OS Metal Chrieng" pitchFamily="2" charset="0"/>
              </a:rPr>
              <a:t> </a:t>
            </a:r>
            <a:r>
              <a:rPr lang="km-KH" sz="2600" dirty="0">
                <a:latin typeface="Khmer OS Metal Chrieng" pitchFamily="2" charset="0"/>
                <a:cs typeface="Khmer OS Metal Chrieng" pitchFamily="2" charset="0"/>
              </a:rPr>
              <a:t>ក្នុងការ​ឆ្លើយតបទៅនឹងទីផ្សារជាតិ​ និងអន្តរជាតិ សមស្រមទៅនឹងគោលន</a:t>
            </a:r>
            <a:r>
              <a:rPr lang="km-KH" sz="2600" b="1" dirty="0">
                <a:latin typeface="Khmer OS Metal Chrieng" pitchFamily="2" charset="0"/>
                <a:cs typeface="Khmer OS Metal Chrieng" pitchFamily="2" charset="0"/>
              </a:rPr>
              <a:t> </a:t>
            </a:r>
            <a:r>
              <a:rPr lang="km-KH" sz="2600" dirty="0">
                <a:latin typeface="Khmer OS Metal Chrieng" pitchFamily="2" charset="0"/>
                <a:cs typeface="Khmer OS Metal Chrieng" pitchFamily="2" charset="0"/>
              </a:rPr>
              <a:t>យោបាយ</a:t>
            </a:r>
            <a:r>
              <a:rPr lang="km-KH" sz="2600" b="1" dirty="0">
                <a:latin typeface="Khmer OS Metal Chrieng" pitchFamily="2" charset="0"/>
                <a:cs typeface="Khmer OS Metal Chrieng" pitchFamily="2" charset="0"/>
              </a:rPr>
              <a:t> </a:t>
            </a:r>
            <a:r>
              <a:rPr lang="km-KH" sz="2600" dirty="0">
                <a:latin typeface="Khmer OS Metal Chrieng" pitchFamily="2" charset="0"/>
                <a:cs typeface="Khmer OS Metal Chrieng" pitchFamily="2" charset="0"/>
              </a:rPr>
              <a:t>រដ្ឋាភិបាលកម្ពុ</a:t>
            </a:r>
            <a:r>
              <a:rPr lang="km-KH" sz="2600" dirty="0" smtClean="0">
                <a:latin typeface="Khmer OS Metal Chrieng" pitchFamily="2" charset="0"/>
                <a:cs typeface="Khmer OS Metal Chrieng" pitchFamily="2" charset="0"/>
              </a:rPr>
              <a:t>ជា។</a:t>
            </a:r>
          </a:p>
          <a:p>
            <a:pPr lvl="0">
              <a:lnSpc>
                <a:spcPct val="160000"/>
              </a:lnSpc>
            </a:pPr>
            <a:endParaRPr lang="en-US" sz="2600" dirty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160000"/>
              </a:lnSpc>
            </a:pPr>
            <a:r>
              <a:rPr lang="km-KH" sz="2900" dirty="0">
                <a:latin typeface="Khmer OS Metal Chrieng" pitchFamily="2" charset="0"/>
                <a:cs typeface="Khmer OS Metal Chrieng" pitchFamily="2" charset="0"/>
              </a:rPr>
              <a:t>ជម្រុញកសិករសិក្សាស្វែងយល់អំពីការប្រើប្រាស់បច្ចេកទេសដាំស្រូវ និង​អនុ​វត្តន៏</a:t>
            </a:r>
            <a:r>
              <a:rPr lang="km-KH" sz="2900" dirty="0" smtClean="0">
                <a:latin typeface="Khmer OS Metal Chrieng" pitchFamily="2" charset="0"/>
                <a:cs typeface="Khmer OS Metal Chrieng" pitchFamily="2" charset="0"/>
              </a:rPr>
              <a:t>តាម</a:t>
            </a:r>
          </a:p>
          <a:p>
            <a:pPr lvl="0">
              <a:lnSpc>
                <a:spcPct val="160000"/>
              </a:lnSpc>
            </a:pPr>
            <a:endParaRPr lang="en-US" sz="2900" dirty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160000"/>
              </a:lnSpc>
            </a:pPr>
            <a:r>
              <a:rPr lang="km-KH" sz="2900" dirty="0">
                <a:latin typeface="Khmer OS Metal Chrieng" pitchFamily="2" charset="0"/>
                <a:cs typeface="Khmer OS Metal Chrieng" pitchFamily="2" charset="0"/>
              </a:rPr>
              <a:t>លើកកម្ពស់កម្រិតជីវភាពរបស់ប្រជាកសិករតាមរយៈផលិតកម្មស្រូវ ដោយ​ប្រើ​ប្រាស់​​បច្ចេក​ទេសសមស្រប ទទួលបានទិន្នផលខ្ពស់។​</a:t>
            </a:r>
            <a:endParaRPr lang="en-US" sz="2900" dirty="0">
              <a:latin typeface="Khmer OS Metal Chrieng" pitchFamily="2" charset="0"/>
              <a:cs typeface="Khmer OS Metal Chrieng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m-KH" dirty="0" smtClean="0"/>
              <a:t>ស្រូវ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km-KH" sz="2200" dirty="0">
                <a:latin typeface="Khmer OS Metal Chrieng" pitchFamily="2" charset="0"/>
                <a:cs typeface="Khmer OS Metal Chrieng" pitchFamily="2" charset="0"/>
              </a:rPr>
              <a:t>ស្រូវ គឺជាប្រភេទអាហារដែលសំបូរសារធាតុដ៏សំខាន់ក្នុងការចិញ្ចឹមសារពាង្គកាយ​របស់​មនុស្ស សត្វមាន​ការ​លូត​លាស់បាន​និងមានថាមពលគ្រប់គ្រាន់សម្រាប់​ចិញ្ចឹម​ជីវិត។ វាសំបូរ​ទៅដោយវីតាមីនមួយចំនួនដូចជា ជាតិដែក វីតាមីអា ប្រូតេអ៊ីន កាល់ស្យូម។</a:t>
            </a:r>
            <a:endParaRPr lang="en-US" sz="2200" dirty="0">
              <a:latin typeface="Khmer OS Metal Chrieng" pitchFamily="2" charset="0"/>
              <a:cs typeface="Khmer OS Metal Chrieng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m-KH" dirty="0" smtClean="0"/>
              <a:t>សេដ្ឋកិច្ចកសិកម្ម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</a:pPr>
            <a:r>
              <a:rPr lang="km-KH" sz="2200" dirty="0">
                <a:latin typeface="Khmer OS Metal Chrieng" pitchFamily="2" charset="0"/>
                <a:cs typeface="Khmer OS Metal Chrieng" pitchFamily="2" charset="0"/>
              </a:rPr>
              <a:t>សេដ្ឋកិច្ចកសិកម្ម គឺជាសំដៅទៅលើប្រាក់ចំណូលទាំងឡាយណាដែលទទួលបានពីការធ្វើ​កសិកម្ម​តាមរយៈរួបភាពមួយចំនួន</a:t>
            </a:r>
            <a:r>
              <a:rPr lang="km-KH" sz="2200" dirty="0" smtClean="0">
                <a:latin typeface="Khmer OS Metal Chrieng" pitchFamily="2" charset="0"/>
                <a:cs typeface="Khmer OS Metal Chrieng" pitchFamily="2" charset="0"/>
              </a:rPr>
              <a:t>ដូចជា </a:t>
            </a:r>
            <a:r>
              <a:rPr lang="km-KH" sz="2200" dirty="0">
                <a:latin typeface="Khmer OS Metal Chrieng" pitchFamily="2" charset="0"/>
                <a:cs typeface="Khmer OS Metal Chrieng" pitchFamily="2" charset="0"/>
              </a:rPr>
              <a:t>ការចិញ្ចឹមត្រី មាន់ ទាជ្រូក </a:t>
            </a:r>
            <a:r>
              <a:rPr lang="ar-SA" sz="2200" dirty="0">
                <a:latin typeface="Khmer OS Metal Chrieng" pitchFamily="2" charset="0"/>
                <a:cs typeface="Khmer OS Metal Chrieng" pitchFamily="2" charset="0"/>
              </a:rPr>
              <a:t>...</a:t>
            </a:r>
            <a:r>
              <a:rPr lang="km-KH" sz="2200" dirty="0">
                <a:latin typeface="Khmer OS Metal Chrieng" pitchFamily="2" charset="0"/>
                <a:cs typeface="Khmer OS Metal Chrieng" pitchFamily="2" charset="0"/>
              </a:rPr>
              <a:t>និងជាពិសេសការប្រកប​របប​​ដាំបន្លែ ស្រូវ ហើយសកម្មភាពទាំងនោះត្រូវបានប្រមូលផល និងប្រើប្រាស់ក្នុង​សកម្មភាព​នានា ក្នុងគោលបំណងធ្វើឲ្យប្រសើរឡើងនូវជីវភាពរស់នៅប្រចាំថ្ងៃ។ </a:t>
            </a:r>
            <a:endParaRPr lang="km-KH" sz="2200" dirty="0" smtClean="0">
              <a:latin typeface="Khmer OS Metal Chrieng" pitchFamily="2" charset="0"/>
              <a:cs typeface="Khmer OS Metal Chrieng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km-KH" sz="2200" b="1" dirty="0">
                <a:latin typeface="Khmer OS Metal Chrieng" pitchFamily="2" charset="0"/>
                <a:cs typeface="Khmer OS Metal Chrieng" pitchFamily="2" charset="0"/>
              </a:rPr>
              <a:t>រូបមន្ត</a:t>
            </a:r>
            <a:r>
              <a:rPr lang="ca-ES" sz="2200" b="1" dirty="0">
                <a:latin typeface="Khmer OS Metal Chrieng" pitchFamily="2" charset="0"/>
                <a:cs typeface="Khmer OS Metal Chrieng" pitchFamily="2" charset="0"/>
              </a:rPr>
              <a:t>  </a:t>
            </a:r>
            <a:r>
              <a:rPr lang="km-KH" sz="2200" b="1" dirty="0">
                <a:latin typeface="Khmer OS Metal Chrieng" pitchFamily="2" charset="0"/>
                <a:cs typeface="Khmer OS Metal Chrieng" pitchFamily="2" charset="0"/>
              </a:rPr>
              <a:t>ប្រាក់ចំណេញ </a:t>
            </a:r>
            <a:r>
              <a:rPr lang="ca-ES" sz="2200" b="1" dirty="0">
                <a:latin typeface="Khmer OS Metal Chrieng" pitchFamily="2" charset="0"/>
                <a:cs typeface="Khmer OS Metal Chrieng" pitchFamily="2" charset="0"/>
              </a:rPr>
              <a:t>(</a:t>
            </a:r>
            <a:r>
              <a:rPr lang="en-US" sz="2200" b="1" dirty="0">
                <a:latin typeface="Khmer OS Metal Chrieng" pitchFamily="2" charset="0"/>
                <a:cs typeface="Khmer OS Metal Chrieng" pitchFamily="2" charset="0"/>
              </a:rPr>
              <a:t>+</a:t>
            </a:r>
            <a:r>
              <a:rPr lang="ca-ES" sz="2200" b="1" dirty="0">
                <a:latin typeface="Khmer OS Metal Chrieng" pitchFamily="2" charset="0"/>
                <a:cs typeface="Khmer OS Metal Chrieng" pitchFamily="2" charset="0"/>
              </a:rPr>
              <a:t>) /</a:t>
            </a:r>
            <a:r>
              <a:rPr lang="km-KH" sz="2200" b="1" dirty="0">
                <a:latin typeface="Khmer OS Metal Chrieng" pitchFamily="2" charset="0"/>
                <a:cs typeface="Khmer OS Metal Chrieng" pitchFamily="2" charset="0"/>
              </a:rPr>
              <a:t>ខាត</a:t>
            </a:r>
            <a:r>
              <a:rPr lang="ca-ES" sz="2200" b="1" dirty="0">
                <a:latin typeface="Khmer OS Metal Chrieng" pitchFamily="2" charset="0"/>
                <a:cs typeface="Khmer OS Metal Chrieng" pitchFamily="2" charset="0"/>
              </a:rPr>
              <a:t>​ (</a:t>
            </a:r>
            <a:r>
              <a:rPr lang="en-US" sz="2200" b="1" dirty="0">
                <a:latin typeface="Khmer OS Metal Chrieng" pitchFamily="2" charset="0"/>
                <a:cs typeface="Khmer OS Metal Chrieng" pitchFamily="2" charset="0"/>
              </a:rPr>
              <a:t>-</a:t>
            </a:r>
            <a:r>
              <a:rPr lang="ca-ES" sz="2200" b="1" dirty="0">
                <a:latin typeface="Khmer OS Metal Chrieng" pitchFamily="2" charset="0"/>
                <a:cs typeface="Khmer OS Metal Chrieng" pitchFamily="2" charset="0"/>
              </a:rPr>
              <a:t>)= </a:t>
            </a:r>
            <a:r>
              <a:rPr lang="km-KH" sz="2200" b="1" dirty="0">
                <a:latin typeface="Khmer OS Metal Chrieng" pitchFamily="2" charset="0"/>
                <a:cs typeface="Khmer OS Metal Chrieng" pitchFamily="2" charset="0"/>
              </a:rPr>
              <a:t>ប្រាក់ចំណូលសរុប</a:t>
            </a:r>
            <a:r>
              <a:rPr lang="en-US" sz="2200" b="1" dirty="0">
                <a:latin typeface="Khmer OS Metal Chrieng" pitchFamily="2" charset="0"/>
                <a:cs typeface="Khmer OS Metal Chrieng" pitchFamily="2" charset="0"/>
              </a:rPr>
              <a:t> - </a:t>
            </a:r>
            <a:r>
              <a:rPr lang="km-KH" sz="2200" b="1" dirty="0">
                <a:latin typeface="Khmer OS Metal Chrieng" pitchFamily="2" charset="0"/>
                <a:cs typeface="Khmer OS Metal Chrieng" pitchFamily="2" charset="0"/>
              </a:rPr>
              <a:t>ប្រាក់ចំណាយសរុប</a:t>
            </a:r>
            <a:endParaRPr lang="en-US" sz="2200" b="1" dirty="0">
              <a:latin typeface="Khmer OS Metal Chrieng" pitchFamily="2" charset="0"/>
              <a:cs typeface="Khmer OS Metal Chrieng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000" b="1" dirty="0">
                <a:latin typeface="Khmer OS Metal Chrieng" pitchFamily="2" charset="0"/>
                <a:ea typeface="+mn-ea"/>
                <a:cs typeface="Khmer OS Metal Chrieng" pitchFamily="2" charset="0"/>
              </a:rPr>
              <a:t>កត្តាមួយចំនួនដែលបណ្តាយឲ្យសេដ្ឋកិច្ចគ្រួសារទទួលបរាជ័យ</a:t>
            </a:r>
            <a:endParaRPr lang="en-US" sz="2000" b="1" dirty="0">
              <a:latin typeface="Khmer OS Metal Chrieng" pitchFamily="2" charset="0"/>
              <a:ea typeface="+mn-ea"/>
              <a:cs typeface="Khmer OS Metal Chrie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km-KH" sz="2000" dirty="0">
                <a:latin typeface="Khmer OS Metal Chrieng" pitchFamily="2" charset="0"/>
                <a:cs typeface="Khmer OS Metal Chrieng" pitchFamily="2" charset="0"/>
              </a:rPr>
              <a:t>ចំណាយច្រើន</a:t>
            </a:r>
            <a:r>
              <a:rPr lang="en-US" sz="2000" dirty="0">
                <a:latin typeface="Khmer OS Metal Chrieng" pitchFamily="2" charset="0"/>
                <a:cs typeface="Khmer OS Metal Chrieng" pitchFamily="2" charset="0"/>
              </a:rPr>
              <a:t>			</a:t>
            </a:r>
            <a:endParaRPr lang="km-KH" sz="2000" dirty="0" smtClean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150000"/>
              </a:lnSpc>
            </a:pP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តម្លៃ</a:t>
            </a:r>
            <a:r>
              <a:rPr lang="km-KH" sz="2000" dirty="0">
                <a:latin typeface="Khmer OS Metal Chrieng" pitchFamily="2" charset="0"/>
                <a:cs typeface="Khmer OS Metal Chrieng" pitchFamily="2" charset="0"/>
              </a:rPr>
              <a:t>ផលិតផលថោក</a:t>
            </a:r>
            <a:r>
              <a:rPr lang="en-US" sz="2000" dirty="0">
                <a:latin typeface="Khmer OS Metal Chrieng" pitchFamily="2" charset="0"/>
                <a:cs typeface="Khmer OS Metal Chrieng" pitchFamily="2" charset="0"/>
              </a:rPr>
              <a:t> 	</a:t>
            </a:r>
            <a:r>
              <a:rPr lang="en-US" sz="2000" dirty="0" smtClean="0">
                <a:latin typeface="Khmer OS Metal Chrieng" pitchFamily="2" charset="0"/>
                <a:cs typeface="Khmer OS Metal Chrieng" pitchFamily="2" charset="0"/>
              </a:rPr>
              <a:t>- </a:t>
            </a:r>
            <a:r>
              <a:rPr lang="km-KH" sz="2000" dirty="0">
                <a:latin typeface="Khmer OS Metal Chrieng" pitchFamily="2" charset="0"/>
                <a:cs typeface="Khmer OS Metal Chrieng" pitchFamily="2" charset="0"/>
              </a:rPr>
              <a:t>មិនប្រើធនធានខ្លួនឲ្យអស់លទ្ធ</a:t>
            </a: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ភាព</a:t>
            </a:r>
          </a:p>
          <a:p>
            <a:pPr>
              <a:lnSpc>
                <a:spcPct val="150000"/>
              </a:lnSpc>
            </a:pP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ហា</a:t>
            </a:r>
            <a:r>
              <a:rPr lang="km-KH" sz="2000" dirty="0">
                <a:latin typeface="Khmer OS Metal Chrieng" pitchFamily="2" charset="0"/>
                <a:cs typeface="Khmer OS Metal Chrieng" pitchFamily="2" charset="0"/>
              </a:rPr>
              <a:t>និភ័យខ្ពស់</a:t>
            </a:r>
            <a:r>
              <a:rPr lang="en-US" sz="2000" dirty="0">
                <a:latin typeface="Khmer OS Metal Chrieng" pitchFamily="2" charset="0"/>
                <a:cs typeface="Khmer OS Metal Chrieng" pitchFamily="2" charset="0"/>
              </a:rPr>
              <a:t>			</a:t>
            </a:r>
            <a:endParaRPr lang="km-KH" sz="2000" dirty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150000"/>
              </a:lnSpc>
            </a:pP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រ</a:t>
            </a:r>
            <a:r>
              <a:rPr lang="km-KH" sz="2000" dirty="0">
                <a:latin typeface="Khmer OS Metal Chrieng" pitchFamily="2" charset="0"/>
                <a:cs typeface="Khmer OS Metal Chrieng" pitchFamily="2" charset="0"/>
              </a:rPr>
              <a:t>យៈពេល</a:t>
            </a: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វែង</a:t>
            </a:r>
          </a:p>
          <a:p>
            <a:pPr>
              <a:lnSpc>
                <a:spcPct val="150000"/>
              </a:lnSpc>
            </a:pP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បរិមាណ</a:t>
            </a:r>
            <a:r>
              <a:rPr lang="km-KH" sz="2000" dirty="0">
                <a:latin typeface="Khmer OS Metal Chrieng" pitchFamily="2" charset="0"/>
                <a:cs typeface="Khmer OS Metal Chrieng" pitchFamily="2" charset="0"/>
              </a:rPr>
              <a:t>ផលទាប</a:t>
            </a:r>
            <a:r>
              <a:rPr lang="en-US" sz="2000" dirty="0">
                <a:latin typeface="Khmer OS Metal Chrieng" pitchFamily="2" charset="0"/>
                <a:cs typeface="Khmer OS Metal Chrieng" pitchFamily="2" charset="0"/>
              </a:rPr>
              <a:t>			</a:t>
            </a:r>
            <a:endParaRPr lang="km-KH" sz="2000" dirty="0" smtClean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150000"/>
              </a:lnSpc>
            </a:pP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ទី</a:t>
            </a:r>
            <a:r>
              <a:rPr lang="km-KH" sz="2000" dirty="0">
                <a:latin typeface="Khmer OS Metal Chrieng" pitchFamily="2" charset="0"/>
                <a:cs typeface="Khmer OS Metal Chrieng" pitchFamily="2" charset="0"/>
              </a:rPr>
              <a:t>ផ្សារមិន</a:t>
            </a: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ច្បាស់លាស់</a:t>
            </a:r>
          </a:p>
          <a:p>
            <a:pPr>
              <a:lnSpc>
                <a:spcPct val="150000"/>
              </a:lnSpc>
            </a:pP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ប្រើ</a:t>
            </a:r>
            <a:r>
              <a:rPr lang="km-KH" sz="2000" dirty="0">
                <a:latin typeface="Khmer OS Metal Chrieng" pitchFamily="2" charset="0"/>
                <a:cs typeface="Khmer OS Metal Chrieng" pitchFamily="2" charset="0"/>
              </a:rPr>
              <a:t>ថ្នាំពុលកសិកម្មច្រើន និង មិនត្រូវតាមបច្ចេកទេស</a:t>
            </a:r>
            <a:r>
              <a:rPr lang="en-US" sz="2000" dirty="0">
                <a:latin typeface="Khmer OS Metal Chrieng" pitchFamily="2" charset="0"/>
                <a:cs typeface="Khmer OS Metal Chrieng" pitchFamily="2" charset="0"/>
              </a:rPr>
              <a:t> </a:t>
            </a:r>
            <a:endParaRPr lang="km-KH" sz="2000" dirty="0" smtClean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150000"/>
              </a:lnSpc>
            </a:pP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ផលិតកម្ម</a:t>
            </a:r>
            <a:r>
              <a:rPr lang="km-KH" sz="2000" dirty="0">
                <a:latin typeface="Khmer OS Metal Chrieng" pitchFamily="2" charset="0"/>
                <a:cs typeface="Khmer OS Metal Chrieng" pitchFamily="2" charset="0"/>
              </a:rPr>
              <a:t>យថា</a:t>
            </a: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ផល</a:t>
            </a:r>
          </a:p>
          <a:p>
            <a:pPr>
              <a:lnSpc>
                <a:spcPct val="150000"/>
              </a:lnSpc>
            </a:pPr>
            <a:r>
              <a:rPr lang="km-KH" sz="2000" dirty="0" smtClean="0">
                <a:latin typeface="Khmer OS Metal Chrieng" pitchFamily="2" charset="0"/>
                <a:cs typeface="Khmer OS Metal Chrieng" pitchFamily="2" charset="0"/>
              </a:rPr>
              <a:t>ប្រើ</a:t>
            </a:r>
            <a:r>
              <a:rPr lang="km-KH" sz="2000" dirty="0">
                <a:latin typeface="Khmer OS Metal Chrieng" pitchFamily="2" charset="0"/>
                <a:cs typeface="Khmer OS Metal Chrieng" pitchFamily="2" charset="0"/>
              </a:rPr>
              <a:t>បច្ចេកទេសបុរាណ ឬតាមទម្លាប់</a:t>
            </a:r>
            <a:endParaRPr lang="en-US" sz="2000" dirty="0">
              <a:latin typeface="Khmer OS Metal Chrieng" pitchFamily="2" charset="0"/>
              <a:cs typeface="Khmer OS Metal Chrieng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000" b="1" dirty="0">
                <a:latin typeface="Khmer OS Metal Chrieng" pitchFamily="2" charset="0"/>
                <a:ea typeface="+mn-ea"/>
                <a:cs typeface="Khmer OS Metal Chrieng" pitchFamily="2" charset="0"/>
              </a:rPr>
              <a:t>កត្តាបរាជ័យនៃផលិតកម្មកសិកម្ម</a:t>
            </a:r>
            <a:endParaRPr lang="en-US" sz="2000" b="1" dirty="0">
              <a:latin typeface="Khmer OS Metal Chrieng" pitchFamily="2" charset="0"/>
              <a:ea typeface="+mn-ea"/>
              <a:cs typeface="Khmer OS Metal Chrie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Autofit/>
          </a:bodyPr>
          <a:lstStyle/>
          <a:p>
            <a:pPr marL="803275" lvl="3" indent="55563">
              <a:lnSpc>
                <a:spcPct val="210000"/>
              </a:lnSpc>
              <a:buNone/>
            </a:pPr>
            <a:r>
              <a:rPr lang="km-KH" sz="1800" dirty="0" smtClean="0">
                <a:latin typeface="Khmer OS Metal Chrieng" pitchFamily="2" charset="0"/>
                <a:cs typeface="Khmer OS Metal Chrieng" pitchFamily="2" charset="0"/>
              </a:rPr>
              <a:t>១</a:t>
            </a:r>
            <a:r>
              <a:rPr lang="ca-ES" sz="1800" dirty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800" dirty="0">
                <a:latin typeface="Khmer OS Metal Chrieng" pitchFamily="2" charset="0"/>
                <a:cs typeface="Khmer OS Metal Chrieng" pitchFamily="2" charset="0"/>
              </a:rPr>
              <a:t>ទី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ផ្សារ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 (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អ្នកទិញតិច គ្មានការប្រគួតប្រជែង តម្លៃថោក ដំណឹកជញ្ជូនថ្លៃ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...)</a:t>
            </a:r>
            <a:br>
              <a:rPr lang="ca-ES" sz="1600" dirty="0">
                <a:latin typeface="Khmer OS Metal Chrieng" pitchFamily="2" charset="0"/>
                <a:cs typeface="Khmer OS Metal Chrieng" pitchFamily="2" charset="0"/>
              </a:rPr>
            </a:b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	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២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ថ្លៃដើមផលិតខ្ពស់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			</a:t>
            </a:r>
            <a:r>
              <a:rPr lang="km-KH" sz="1600" dirty="0" smtClean="0">
                <a:latin typeface="Khmer OS Metal Chrieng" pitchFamily="2" charset="0"/>
                <a:cs typeface="Khmer OS Metal Chrieng" pitchFamily="2" charset="0"/>
              </a:rPr>
              <a:t>១០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ទីតាំងឆ្ងាយ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/>
            </a:r>
            <a:br>
              <a:rPr lang="ca-ES" sz="1600" dirty="0">
                <a:latin typeface="Khmer OS Metal Chrieng" pitchFamily="2" charset="0"/>
                <a:cs typeface="Khmer OS Metal Chrieng" pitchFamily="2" charset="0"/>
              </a:rPr>
            </a:b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	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៣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ផលចំណេញទាប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			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១១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ហានិភ័យខ្ពស់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/>
            </a:r>
            <a:br>
              <a:rPr lang="ca-ES" sz="1600" dirty="0">
                <a:latin typeface="Khmer OS Metal Chrieng" pitchFamily="2" charset="0"/>
                <a:cs typeface="Khmer OS Metal Chrieng" pitchFamily="2" charset="0"/>
              </a:rPr>
            </a:b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	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៤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រយៈពេលវែង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				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១២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ឯកវប្បកម្ម 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/>
            </a:r>
            <a:br>
              <a:rPr lang="ca-ES" sz="1600" dirty="0">
                <a:latin typeface="Khmer OS Metal Chrieng" pitchFamily="2" charset="0"/>
                <a:cs typeface="Khmer OS Metal Chrieng" pitchFamily="2" charset="0"/>
              </a:rPr>
            </a:b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				</a:t>
            </a:r>
            <a:r>
              <a:rPr lang="km-KH" sz="1600" dirty="0" smtClean="0">
                <a:latin typeface="Khmer OS Metal Chrieng" pitchFamily="2" charset="0"/>
                <a:cs typeface="Khmer OS Metal Chrieng" pitchFamily="2" charset="0"/>
              </a:rPr>
              <a:t>		១៣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បរិមាណផលទាប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/>
            </a:r>
            <a:br>
              <a:rPr lang="ca-ES" sz="1600" dirty="0">
                <a:latin typeface="Khmer OS Metal Chrieng" pitchFamily="2" charset="0"/>
                <a:cs typeface="Khmer OS Metal Chrieng" pitchFamily="2" charset="0"/>
              </a:rPr>
            </a:br>
            <a:r>
              <a:rPr lang="ca-ES" sz="1600" dirty="0" smtClean="0">
                <a:latin typeface="Khmer OS Metal Chrieng" pitchFamily="2" charset="0"/>
                <a:cs typeface="Khmer OS Metal Chrieng" pitchFamily="2" charset="0"/>
              </a:rPr>
              <a:t>	</a:t>
            </a:r>
            <a:r>
              <a:rPr lang="km-KH" sz="1600" dirty="0" smtClean="0">
                <a:latin typeface="Khmer OS Metal Chrieng" pitchFamily="2" charset="0"/>
                <a:cs typeface="Khmer OS Metal Chrieng" pitchFamily="2" charset="0"/>
              </a:rPr>
              <a:t>៦</a:t>
            </a:r>
            <a:r>
              <a:rPr lang="ca-ES" sz="1600" dirty="0" smtClean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600" dirty="0" smtClean="0">
                <a:latin typeface="Khmer OS Metal Chrieng" pitchFamily="2" charset="0"/>
                <a:cs typeface="Khmer OS Metal Chrieng" pitchFamily="2" charset="0"/>
              </a:rPr>
              <a:t>ចំណាយលើរបាំងមិនមែនពន្ធគយច្រើន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/>
            </a:r>
            <a:br>
              <a:rPr lang="ca-ES" sz="1600" dirty="0">
                <a:latin typeface="Khmer OS Metal Chrieng" pitchFamily="2" charset="0"/>
                <a:cs typeface="Khmer OS Metal Chrieng" pitchFamily="2" charset="0"/>
              </a:rPr>
            </a:b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	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៧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មិនប្រើធនធានខ្លួនឲ្យអស់លទ្ធភាព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	</a:t>
            </a:r>
            <a:br>
              <a:rPr lang="ca-ES" sz="1600" dirty="0">
                <a:latin typeface="Khmer OS Metal Chrieng" pitchFamily="2" charset="0"/>
                <a:cs typeface="Khmer OS Metal Chrieng" pitchFamily="2" charset="0"/>
              </a:rPr>
            </a:b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	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៨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ប្រើសម្ភារៈគីមីកសិកម្មច្រើន និងមិនត្រូវបច្ចេកទេស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/>
            </a:r>
            <a:br>
              <a:rPr lang="ca-ES" sz="1600" dirty="0">
                <a:latin typeface="Khmer OS Metal Chrieng" pitchFamily="2" charset="0"/>
                <a:cs typeface="Khmer OS Metal Chrieng" pitchFamily="2" charset="0"/>
              </a:rPr>
            </a:b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	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៩</a:t>
            </a:r>
            <a:r>
              <a:rPr lang="ca-ES" sz="1600" dirty="0">
                <a:latin typeface="Khmer OS Metal Chrieng" pitchFamily="2" charset="0"/>
                <a:cs typeface="Khmer OS Metal Chrieng" pitchFamily="2" charset="0"/>
              </a:rPr>
              <a:t>. </a:t>
            </a:r>
            <a:r>
              <a:rPr lang="km-KH" sz="1600" dirty="0">
                <a:latin typeface="Khmer OS Metal Chrieng" pitchFamily="2" charset="0"/>
                <a:cs typeface="Khmer OS Metal Chrieng" pitchFamily="2" charset="0"/>
              </a:rPr>
              <a:t>ផលិតកម្មយថាផល</a:t>
            </a:r>
            <a:endParaRPr lang="en-US" sz="3600" dirty="0">
              <a:latin typeface="Khmer OS Metal Chrieng" pitchFamily="2" charset="0"/>
              <a:cs typeface="Khmer OS Metal Chrieng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000" b="1" dirty="0">
                <a:latin typeface="Khmer OS Metal Chrieng" pitchFamily="2" charset="0"/>
                <a:ea typeface="+mn-ea"/>
                <a:cs typeface="Khmer OS Metal Chrieng" pitchFamily="2" charset="0"/>
              </a:rPr>
              <a:t>លក្ខណៈផលិតកម្មដែលសមស្រប</a:t>
            </a:r>
            <a:r>
              <a:rPr lang="ca-ES" sz="2000" b="1" dirty="0">
                <a:latin typeface="Khmer OS Metal Chrieng" pitchFamily="2" charset="0"/>
                <a:ea typeface="+mn-ea"/>
                <a:cs typeface="Khmer OS Metal Chrieng" pitchFamily="2" charset="0"/>
              </a:rPr>
              <a:t>/</a:t>
            </a:r>
            <a:r>
              <a:rPr lang="km-KH" sz="2000" b="1" dirty="0">
                <a:latin typeface="Khmer OS Metal Chrieng" pitchFamily="2" charset="0"/>
                <a:ea typeface="+mn-ea"/>
                <a:cs typeface="Khmer OS Metal Chrieng" pitchFamily="2" charset="0"/>
              </a:rPr>
              <a:t>ល្អប្រសើរអ្នកត្រូវគិតអំពី</a:t>
            </a:r>
            <a:endParaRPr lang="en-US" sz="2000" b="1" dirty="0">
              <a:latin typeface="Khmer OS Metal Chrieng" pitchFamily="2" charset="0"/>
              <a:ea typeface="+mn-ea"/>
              <a:cs typeface="Khmer OS Metal Chrie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52596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km-KH" sz="1700" dirty="0" smtClean="0">
                <a:latin typeface="Khmer OS Metal Chrieng" pitchFamily="2" charset="0"/>
                <a:cs typeface="Khmer OS Metal Chrieng" pitchFamily="2" charset="0"/>
              </a:rPr>
              <a:t>ទី</a:t>
            </a:r>
            <a:r>
              <a:rPr lang="km-KH" sz="1700" dirty="0">
                <a:latin typeface="Khmer OS Metal Chrieng" pitchFamily="2" charset="0"/>
                <a:cs typeface="Khmer OS Metal Chrieng" pitchFamily="2" charset="0"/>
              </a:rPr>
              <a:t>ផ្សារ</a:t>
            </a:r>
            <a:r>
              <a:rPr lang="ca-ES" sz="1700" dirty="0">
                <a:latin typeface="Khmer OS Metal Chrieng" pitchFamily="2" charset="0"/>
                <a:cs typeface="Khmer OS Metal Chrieng" pitchFamily="2" charset="0"/>
              </a:rPr>
              <a:t> (</a:t>
            </a:r>
            <a:r>
              <a:rPr lang="km-KH" sz="1700" dirty="0">
                <a:latin typeface="Khmer OS Metal Chrieng" pitchFamily="2" charset="0"/>
                <a:cs typeface="Khmer OS Metal Chrieng" pitchFamily="2" charset="0"/>
              </a:rPr>
              <a:t>អ្នកទិញ តម្លៃ ដំណឹកជញ្ជូន</a:t>
            </a:r>
            <a:r>
              <a:rPr lang="ca-ES" sz="1700" dirty="0">
                <a:latin typeface="Khmer OS Metal Chrieng" pitchFamily="2" charset="0"/>
                <a:cs typeface="Khmer OS Metal Chrieng" pitchFamily="2" charset="0"/>
              </a:rPr>
              <a:t>...)	</a:t>
            </a:r>
            <a:endParaRPr lang="km-KH" sz="1700" dirty="0" smtClean="0">
              <a:latin typeface="Khmer OS Metal Chrieng" pitchFamily="2" charset="0"/>
              <a:cs typeface="Khmer OS Metal Chrieng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km-KH" sz="1700" dirty="0" smtClean="0">
                <a:latin typeface="Khmer OS Metal Chrieng" pitchFamily="2" charset="0"/>
                <a:cs typeface="Khmer OS Metal Chrieng" pitchFamily="2" charset="0"/>
              </a:rPr>
              <a:t>ទី</a:t>
            </a:r>
            <a:r>
              <a:rPr lang="km-KH" sz="1700" dirty="0">
                <a:latin typeface="Khmer OS Metal Chrieng" pitchFamily="2" charset="0"/>
                <a:cs typeface="Khmer OS Metal Chrieng" pitchFamily="2" charset="0"/>
              </a:rPr>
              <a:t>តាំង</a:t>
            </a:r>
            <a:r>
              <a:rPr lang="km-KH" sz="1700" dirty="0" smtClean="0">
                <a:latin typeface="Khmer OS Metal Chrieng" pitchFamily="2" charset="0"/>
                <a:cs typeface="Khmer OS Metal Chrieng" pitchFamily="2" charset="0"/>
              </a:rPr>
              <a:t>ជិត</a:t>
            </a:r>
          </a:p>
          <a:p>
            <a:pPr algn="just">
              <a:lnSpc>
                <a:spcPct val="200000"/>
              </a:lnSpc>
            </a:pPr>
            <a:r>
              <a:rPr lang="km-KH" sz="1700" dirty="0" smtClean="0">
                <a:latin typeface="Khmer OS Metal Chrieng" pitchFamily="2" charset="0"/>
                <a:cs typeface="Khmer OS Metal Chrieng" pitchFamily="2" charset="0"/>
              </a:rPr>
              <a:t>ថ្លៃដើមផលិតតិច</a:t>
            </a:r>
            <a:r>
              <a:rPr lang="ca-ES" sz="1700" dirty="0" smtClean="0">
                <a:latin typeface="Khmer OS Metal Chrieng" pitchFamily="2" charset="0"/>
                <a:cs typeface="Khmer OS Metal Chrieng" pitchFamily="2" charset="0"/>
              </a:rPr>
              <a:t>			</a:t>
            </a:r>
            <a:endParaRPr lang="km-KH" sz="1700" dirty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200000"/>
              </a:lnSpc>
            </a:pPr>
            <a:r>
              <a:rPr lang="km-KH" sz="1700" dirty="0" smtClean="0">
                <a:latin typeface="Khmer OS Metal Chrieng" pitchFamily="2" charset="0"/>
                <a:cs typeface="Khmer OS Metal Chrieng" pitchFamily="2" charset="0"/>
              </a:rPr>
              <a:t>ហានិភ័យទាប</a:t>
            </a:r>
            <a:endParaRPr lang="km-KH" sz="1700" dirty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200000"/>
              </a:lnSpc>
            </a:pPr>
            <a:r>
              <a:rPr lang="km-KH" sz="1700" dirty="0" smtClean="0">
                <a:latin typeface="Khmer OS Metal Chrieng" pitchFamily="2" charset="0"/>
                <a:cs typeface="Khmer OS Metal Chrieng" pitchFamily="2" charset="0"/>
              </a:rPr>
              <a:t>ផលចំណេញខ្ពស់</a:t>
            </a:r>
            <a:r>
              <a:rPr lang="ca-ES" sz="1700" dirty="0" smtClean="0">
                <a:latin typeface="Khmer OS Metal Chrieng" pitchFamily="2" charset="0"/>
                <a:cs typeface="Khmer OS Metal Chrieng" pitchFamily="2" charset="0"/>
              </a:rPr>
              <a:t>		</a:t>
            </a:r>
            <a:endParaRPr lang="km-KH" sz="1700" dirty="0">
              <a:latin typeface="Khmer OS Metal Chrieng" pitchFamily="2" charset="0"/>
              <a:cs typeface="Khmer OS Metal Chrieng" pitchFamily="2" charset="0"/>
            </a:endParaRPr>
          </a:p>
          <a:p>
            <a:pPr>
              <a:lnSpc>
                <a:spcPct val="200000"/>
              </a:lnSpc>
            </a:pPr>
            <a:r>
              <a:rPr lang="km-KH" sz="1700" dirty="0" smtClean="0">
                <a:latin typeface="Khmer OS Metal Chrieng" pitchFamily="2" charset="0"/>
                <a:cs typeface="Khmer OS Metal Chrieng" pitchFamily="2" charset="0"/>
              </a:rPr>
              <a:t>រយៈពេលខ្លី</a:t>
            </a:r>
            <a:r>
              <a:rPr lang="ca-ES" sz="1700" dirty="0" smtClean="0">
                <a:latin typeface="Khmer OS Metal Chrieng" pitchFamily="2" charset="0"/>
                <a:cs typeface="Khmer OS Metal Chrieng" pitchFamily="2" charset="0"/>
              </a:rPr>
              <a:t/>
            </a:r>
            <a:br>
              <a:rPr lang="ca-ES" sz="1700" dirty="0" smtClean="0">
                <a:latin typeface="Khmer OS Metal Chrieng" pitchFamily="2" charset="0"/>
                <a:cs typeface="Khmer OS Metal Chrieng" pitchFamily="2" charset="0"/>
              </a:rPr>
            </a:br>
            <a:r>
              <a:rPr lang="ca-ES" sz="1700" dirty="0" smtClean="0">
                <a:latin typeface="Khmer OS Metal Chrieng" pitchFamily="2" charset="0"/>
                <a:cs typeface="Khmer OS Metal Chrieng" pitchFamily="2" charset="0"/>
              </a:rPr>
              <a:t>			</a:t>
            </a:r>
            <a:endParaRPr lang="en-US" sz="1700" dirty="0" smtClean="0">
              <a:latin typeface="Khmer OS Metal Chrieng" pitchFamily="2" charset="0"/>
              <a:cs typeface="Khmer OS Metal Chrieng" pitchFamily="2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676400"/>
            <a:ext cx="45720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m-KH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ភាពងាយស្រួល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/</a:t>
            </a:r>
            <a:r>
              <a:rPr kumimoji="0" lang="km-KH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ផាសុខភាព</a:t>
            </a:r>
            <a:r>
              <a:rPr kumimoji="0" lang="ca-E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	</a:t>
            </a:r>
            <a:endParaRPr lang="km-KH" sz="1700" dirty="0">
              <a:latin typeface="Khmer OS Metal Chrieng" pitchFamily="2" charset="0"/>
              <a:cs typeface="Khmer OS Metal Chrieng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m-KH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បរិមាណផលខ្ពស់</a:t>
            </a:r>
            <a:r>
              <a:rPr kumimoji="0" lang="ca-E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	</a:t>
            </a:r>
            <a:endParaRPr lang="km-KH" sz="1700" dirty="0">
              <a:latin typeface="Khmer OS Metal Chrieng" pitchFamily="2" charset="0"/>
              <a:cs typeface="Khmer OS Metal Chrieng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m-KH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វត្ថុធាតុដើមតិច</a:t>
            </a:r>
            <a:r>
              <a:rPr kumimoji="0" lang="ca-E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...		</a:t>
            </a:r>
            <a:endParaRPr lang="km-KH" sz="1700" dirty="0">
              <a:latin typeface="Khmer OS Metal Chrieng" pitchFamily="2" charset="0"/>
              <a:cs typeface="Khmer OS Metal Chrieng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m-KH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ប្រពលវប្បកម្ម </a:t>
            </a:r>
            <a:endParaRPr lang="km-KH" sz="1700" dirty="0">
              <a:latin typeface="Khmer OS Metal Chrieng" pitchFamily="2" charset="0"/>
              <a:cs typeface="Khmer OS Metal Chrieng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m-KH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ប្រើធនធានខ្លួនអស់លទ្ធភាព</a:t>
            </a:r>
            <a:r>
              <a:rPr kumimoji="0" lang="ca-E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	</a:t>
            </a:r>
            <a:endParaRPr lang="km-KH" sz="1700" dirty="0">
              <a:latin typeface="Khmer OS Metal Chrieng" pitchFamily="2" charset="0"/>
              <a:cs typeface="Khmer OS Metal Chrieng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m-KH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hmer OS Metal Chrieng" pitchFamily="2" charset="0"/>
                <a:ea typeface="+mn-ea"/>
                <a:cs typeface="Khmer OS Metal Chrieng" pitchFamily="2" charset="0"/>
              </a:rPr>
              <a:t>ពហុវប្បកម្ម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hmer OS Metal Chrieng" pitchFamily="2" charset="0"/>
              <a:ea typeface="+mn-ea"/>
              <a:cs typeface="Khmer OS Metal Chrieng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400" b="1" dirty="0">
                <a:latin typeface="Khmer OS Metal Chrieng" pitchFamily="2" charset="0"/>
                <a:ea typeface="+mn-ea"/>
                <a:cs typeface="Khmer OS Metal Chrieng" pitchFamily="2" charset="0"/>
              </a:rPr>
              <a:t>ស្ថានភាពដីកសិកម្មនៅកម្ពុជា</a:t>
            </a:r>
            <a:endParaRPr lang="en-US" sz="2400" b="1" dirty="0">
              <a:latin typeface="Khmer OS Metal Chrieng" pitchFamily="2" charset="0"/>
              <a:ea typeface="+mn-ea"/>
              <a:cs typeface="Khmer OS Metal Chrie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250000"/>
              </a:lnSpc>
            </a:pPr>
            <a:r>
              <a:rPr lang="km-KH" sz="1800" dirty="0">
                <a:latin typeface="Khmer OS Metal Chrieng" pitchFamily="2" charset="0"/>
                <a:cs typeface="Khmer OS Metal Chrieng" pitchFamily="2" charset="0"/>
              </a:rPr>
              <a:t>ដីសិ្ថតនៅតំបន់លិចទឹកទន្លេ ព្រែក ស្ចឹង​ ឬយ៉ាងតិចរយៈពេល ៣ខែ ឬក៏យូរជាងនេះ ហើយវាត្រូវលិចទឹក ៤ឆ្នាំយ៉ាងតិច ក្នុងរយៈពេល ៥ឆ្នាំ។</a:t>
            </a:r>
            <a:endParaRPr lang="en-US" sz="1800" dirty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250000"/>
              </a:lnSpc>
            </a:pPr>
            <a:r>
              <a:rPr lang="km-KH" sz="1800" dirty="0">
                <a:latin typeface="Khmer OS Metal Chrieng" pitchFamily="2" charset="0"/>
                <a:cs typeface="Khmer OS Metal Chrieng" pitchFamily="2" charset="0"/>
              </a:rPr>
              <a:t>ដីសិ្ថតនៅតំបន់ចង្កេះភ្នំ ឬជើងភ្នំ</a:t>
            </a:r>
            <a:endParaRPr lang="en-US" sz="1800" dirty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250000"/>
              </a:lnSpc>
            </a:pPr>
            <a:r>
              <a:rPr lang="km-KH" sz="1800" dirty="0">
                <a:latin typeface="Khmer OS Metal Chrieng" pitchFamily="2" charset="0"/>
                <a:cs typeface="Khmer OS Metal Chrieng" pitchFamily="2" charset="0"/>
              </a:rPr>
              <a:t>ដីស្ថិតនៅទន្លេ ឬស្ថិតនៅតំបន់ក្បែរខ្នងជម្រាលច្រាំទន្លេ។</a:t>
            </a:r>
            <a:endParaRPr lang="en-US" sz="1800" dirty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250000"/>
              </a:lnSpc>
            </a:pPr>
            <a:r>
              <a:rPr lang="km-KH" sz="1800" dirty="0">
                <a:latin typeface="Khmer OS Metal Chrieng" pitchFamily="2" charset="0"/>
                <a:cs typeface="Khmer OS Metal Chrieng" pitchFamily="2" charset="0"/>
              </a:rPr>
              <a:t>ដីស្ថិតនៅតំបន់ដែលមានសណ្ឋានខ្ពស់ទាបរាបស្មើ។</a:t>
            </a:r>
            <a:endParaRPr lang="en-US" sz="1800" dirty="0">
              <a:latin typeface="Khmer OS Metal Chrieng" pitchFamily="2" charset="0"/>
              <a:cs typeface="Khmer OS Metal Chrieng" pitchFamily="2" charset="0"/>
            </a:endParaRPr>
          </a:p>
          <a:p>
            <a:pPr lvl="0">
              <a:lnSpc>
                <a:spcPct val="250000"/>
              </a:lnSpc>
            </a:pPr>
            <a:r>
              <a:rPr lang="km-KH" sz="1800" dirty="0">
                <a:latin typeface="Khmer OS Metal Chrieng" pitchFamily="2" charset="0"/>
                <a:cs typeface="Khmer OS Metal Chrieng" pitchFamily="2" charset="0"/>
              </a:rPr>
              <a:t>ដីសិ្ថតនៅតំបន់វាលរាបធំស្មើ</a:t>
            </a:r>
            <a:endParaRPr lang="en-US" sz="1800" dirty="0">
              <a:latin typeface="Khmer OS Metal Chrieng" pitchFamily="2" charset="0"/>
              <a:cs typeface="Khmer OS Metal Chrieng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km-KH" sz="2000" b="1" dirty="0" smtClean="0">
                <a:latin typeface="Khmer OS Metal Chrieng" pitchFamily="2" charset="0"/>
                <a:cs typeface="Khmer OS Metal Chrieng" pitchFamily="2" charset="0"/>
              </a:rPr>
              <a:t>ការចាត់ចំណាត់ថ្នាក់ដីនៅប្រទេសកម្ពុជា</a:t>
            </a:r>
            <a:endParaRPr lang="en-US" sz="2000" b="1" dirty="0">
              <a:latin typeface="Khmer OS Metal Chrieng" pitchFamily="2" charset="0"/>
              <a:cs typeface="Khmer OS Metal Chrieng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066807"/>
          <a:ext cx="7239001" cy="5410200"/>
        </p:xfrm>
        <a:graphic>
          <a:graphicData uri="http://schemas.openxmlformats.org/drawingml/2006/table">
            <a:tbl>
              <a:tblPr/>
              <a:tblGrid>
                <a:gridCol w="239703"/>
                <a:gridCol w="5945382"/>
                <a:gridCol w="1053916"/>
              </a:tblGrid>
              <a:tr h="3606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ក្រុមដីសំខាន់ៗសម្រាប់ផលិកម្មដាំណាំស្រូវនៅកម្ពុជា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សណ្ឋានដី</a:t>
                      </a:r>
                      <a:r>
                        <a:rPr lang="ar-S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/</a:t>
                      </a:r>
                      <a:r>
                        <a:rPr lang="km-KH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1638" indent="-1666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​​​​​​​ផ្ទៃ</a:t>
                      </a: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ដី</a:t>
                      </a:r>
                      <a:r>
                        <a:rPr lang="ar-S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(%)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សណ្ឋានដីដែលវិវត្តនៅលើវាទំនាបនៃល្បាប់ចាស់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 ព្រៃខ្មែរ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១១</a:t>
                      </a:r>
                      <a:endParaRPr lang="en-US" sz="160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 ប្រទះឡាង</a:t>
                      </a:r>
                      <a:endParaRPr lang="en-US" sz="16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២៨</a:t>
                      </a:r>
                      <a:endParaRPr lang="en-US" sz="16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 បាកាន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១៣</a:t>
                      </a:r>
                      <a:endParaRPr lang="en-US" sz="160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 គោកត្រប់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៥</a:t>
                      </a:r>
                      <a:endParaRPr lang="en-US" sz="160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 ទួលសំរោង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១០</a:t>
                      </a:r>
                      <a:endParaRPr lang="en-US" sz="160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សណ្ឋានដីដែលវិវិត្តទាំងស្រុងពីថ្មមេនៅខាងក្រោម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 ឡាបានសៀក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១</a:t>
                      </a:r>
                      <a:endParaRPr lang="en-US" sz="160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</a:t>
                      </a:r>
                      <a:r>
                        <a:rPr lang="ar-S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​ </a:t>
                      </a: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កំពង់សៀម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២</a:t>
                      </a:r>
                      <a:endParaRPr lang="en-US" sz="160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សណ្ឋានដីដែលលិចទឹកសកម្ម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 កៀនស្វាយ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២</a:t>
                      </a:r>
                      <a:endParaRPr lang="en-US" sz="160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 ក្បាលពោធ៌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១៣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ក្រុមដី ក្រគរ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m-KH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hmer OS"/>
                        </a:rPr>
                        <a:t>១៥</a:t>
                      </a:r>
                      <a:endParaRPr lang="en-US" sz="1600" dirty="0">
                        <a:latin typeface="Times New Roman"/>
                        <a:ea typeface="Times New Roman"/>
                        <a:cs typeface="DaunPenh"/>
                      </a:endParaRPr>
                    </a:p>
                  </a:txBody>
                  <a:tcPr marL="52158" marR="521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1136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គោលបំណង</vt:lpstr>
      <vt:lpstr>ស្រូវ</vt:lpstr>
      <vt:lpstr>សេដ្ឋកិច្ចកសិកម្ម</vt:lpstr>
      <vt:lpstr>កត្តាមួយចំនួនដែលបណ្តាយឲ្យសេដ្ឋកិច្ចគ្រួសារទទួលបរាជ័យ</vt:lpstr>
      <vt:lpstr>កត្តាបរាជ័យនៃផលិតកម្មកសិកម្ម</vt:lpstr>
      <vt:lpstr>លក្ខណៈផលិតកម្មដែលសមស្រប/ល្អប្រសើរអ្នកត្រូវគិតអំពី</vt:lpstr>
      <vt:lpstr>ស្ថានភាពដីកសិកម្មនៅកម្ពុជា</vt:lpstr>
      <vt:lpstr>ការចាត់ចំណាត់ថ្នាក់ដីនៅប្រទេសកម្ពុជា</vt:lpstr>
      <vt:lpstr>ប្រភេទសណ្ឋានដីប្រទះឡាង </vt:lpstr>
      <vt:lpstr>ប្រភេទដីបន្ទះឡាង</vt:lpstr>
      <vt:lpstr>ប្រភេទជីដែលត្រូវប្រើ </vt:lpstr>
      <vt:lpstr>Slide 13</vt:lpstr>
      <vt:lpstr>ការប្រើប្រាស់ជីទ្រាប់បាតដាំណាំស្រូវ​ (ត)</vt:lpstr>
      <vt:lpstr>ការប្រើប្រាស់ជីទ្រាប់បាតដាំណាំស្រូវ​ (ត)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TAKK</dc:creator>
  <cp:lastModifiedBy>TAKK</cp:lastModifiedBy>
  <cp:revision>24</cp:revision>
  <dcterms:created xsi:type="dcterms:W3CDTF">2013-08-11T13:14:44Z</dcterms:created>
  <dcterms:modified xsi:type="dcterms:W3CDTF">2013-08-12T15:19:19Z</dcterms:modified>
</cp:coreProperties>
</file>