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7" r:id="rId4"/>
    <p:sldId id="272" r:id="rId5"/>
    <p:sldId id="275" r:id="rId6"/>
    <p:sldId id="276" r:id="rId7"/>
    <p:sldId id="278" r:id="rId8"/>
    <p:sldId id="273" r:id="rId9"/>
    <p:sldId id="274" r:id="rId10"/>
    <p:sldId id="271" r:id="rId11"/>
    <p:sldId id="280" r:id="rId12"/>
    <p:sldId id="282" r:id="rId13"/>
    <p:sldId id="281" r:id="rId14"/>
    <p:sldId id="285" r:id="rId15"/>
    <p:sldId id="283" r:id="rId16"/>
    <p:sldId id="284" r:id="rId17"/>
    <p:sldId id="288" r:id="rId18"/>
    <p:sldId id="287" r:id="rId19"/>
    <p:sldId id="286" r:id="rId20"/>
    <p:sldId id="289" r:id="rId21"/>
    <p:sldId id="279" r:id="rId22"/>
    <p:sldId id="256" r:id="rId23"/>
    <p:sldId id="257" r:id="rId24"/>
    <p:sldId id="258" r:id="rId25"/>
    <p:sldId id="262" r:id="rId26"/>
    <p:sldId id="259" r:id="rId27"/>
    <p:sldId id="263" r:id="rId28"/>
    <p:sldId id="264" r:id="rId29"/>
    <p:sldId id="260" r:id="rId30"/>
    <p:sldId id="265" r:id="rId31"/>
    <p:sldId id="266" r:id="rId32"/>
    <p:sldId id="267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6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5DCD-566F-4A42-9005-97ACFF994708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0DCE-5308-40A8-878F-A283026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km-KH" sz="6600" dirty="0" smtClean="0"/>
              <a:t>អង្គការសហការអន្តរជាតិកម្ពុជា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600200"/>
          </a:xfrm>
          <a:solidFill>
            <a:srgbClr val="92D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m-KH" sz="1200" dirty="0" smtClean="0"/>
          </a:p>
          <a:p>
            <a:pPr marL="0" indent="0" algn="ctr">
              <a:buNone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វគ្គបណ្តុះបណ្តាលស្តីពី </a:t>
            </a:r>
          </a:p>
          <a:p>
            <a:pPr marL="0" indent="0" algn="ctr">
              <a:buNone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ការធ្វើអាវីកម្មខ្នាតតូចរបស់សគមន៍កសិកម្ម</a:t>
            </a:r>
            <a:endParaRPr lang="en-US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48200"/>
            <a:ext cx="8229600" cy="16002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km-KH" sz="1800" dirty="0" smtClean="0"/>
          </a:p>
          <a:p>
            <a:pPr marL="0" indent="0" algn="ctr">
              <a:buFont typeface="Arial" pitchFamily="34" charset="0"/>
              <a:buNone/>
            </a:pPr>
            <a:r>
              <a:rPr lang="km-KH" sz="2400" dirty="0" smtClean="0"/>
              <a:t>ថ្ងៃទី ១៣ ខែមិថុនា ឆ្នាំ២០១៤ </a:t>
            </a:r>
          </a:p>
          <a:p>
            <a:pPr marL="0" indent="0" algn="ctr">
              <a:buFont typeface="Arial" pitchFamily="34" charset="0"/>
              <a:buNone/>
            </a:pPr>
            <a:r>
              <a:rPr lang="km-KH" sz="2400" dirty="0" smtClean="0"/>
              <a:t>រៀបចំដោយ៖ ផ្នែកអភិវឌ្ឍន៍សហគមន៍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0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135569" cy="412851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99"/>
          <a:stretch/>
        </p:blipFill>
        <p:spPr>
          <a:xfrm>
            <a:off x="264706" y="457200"/>
            <a:ext cx="6346429" cy="666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601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5"/>
          <a:stretch/>
        </p:blipFill>
        <p:spPr>
          <a:xfrm>
            <a:off x="304799" y="175824"/>
            <a:ext cx="5931537" cy="40755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2811200909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3245487" cy="1988782"/>
          </a:xfrm>
          <a:prstGeom prst="rect">
            <a:avLst/>
          </a:prstGeom>
          <a:noFill/>
        </p:spPr>
      </p:pic>
      <p:pic>
        <p:nvPicPr>
          <p:cNvPr id="6" name="Picture 5" descr="DSC003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4" y="4419600"/>
            <a:ext cx="31046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822826" cy="59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320040"/>
            <a:ext cx="6858000" cy="6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" y="228600"/>
            <a:ext cx="7667643" cy="5895461"/>
          </a:xfrm>
          <a:prstGeom prst="rect">
            <a:avLst/>
          </a:prstGeom>
        </p:spPr>
      </p:pic>
      <p:pic>
        <p:nvPicPr>
          <p:cNvPr id="5" name="Picture 4" descr="DSC0057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8215"/>
            <a:ext cx="4000500" cy="30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1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2"/>
          <a:stretch/>
        </p:blipFill>
        <p:spPr>
          <a:xfrm>
            <a:off x="280852" y="304800"/>
            <a:ext cx="3389812" cy="434400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9" y="2819400"/>
            <a:ext cx="4790561" cy="38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15697" cy="39624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3" y="2647405"/>
            <a:ext cx="3724795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64326"/>
            <a:ext cx="614805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868362"/>
          </a:xfrm>
        </p:spPr>
        <p:txBody>
          <a:bodyPr>
            <a:noAutofit/>
          </a:bodyPr>
          <a:lstStyle/>
          <a:p>
            <a:r>
              <a:rPr lang="km-KH" sz="4800" dirty="0" smtClean="0"/>
              <a:t/>
            </a:r>
            <a:br>
              <a:rPr lang="km-KH" sz="4800" dirty="0" smtClean="0"/>
            </a:br>
            <a:r>
              <a:rPr lang="km-KH" sz="4800" dirty="0" smtClean="0"/>
              <a:t>គោលបំណងសិក្ខាសាលា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315200" cy="762000"/>
          </a:xfrm>
        </p:spPr>
        <p:txBody>
          <a:bodyPr>
            <a:normAutofit/>
          </a:bodyPr>
          <a:lstStyle/>
          <a:p>
            <a:r>
              <a:rPr lang="km-KH" sz="2000" dirty="0" smtClean="0"/>
              <a:t>ទទួលបានចំណេះដឹង និងការវិភាគទៅលើការធ្វើអាវីកម្ម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75709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000" dirty="0" smtClean="0"/>
              <a:t>ការជ្រើសរើសអាជីវកម្ម និងរកប្រាក់ចំណូល ដើម្បីបានជោគជ័យ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724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074" y="3733800"/>
            <a:ext cx="764177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000" dirty="0" smtClean="0"/>
              <a:t>ការសិក្សាស្វែងយល់ពីការតំរូវការទីផ្សាររបស់សហគមន៍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4543" y="4724400"/>
            <a:ext cx="764177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000" dirty="0" smtClean="0"/>
              <a:t>ការធ្វើសង្វាក់ផលិតកម្មអាជីវកម្ម ដើម្បីធានាការលក់ ផ្តត់ផ្គង់ ទិញ ឪ្យទាន់ពេលវេលា និងបានត្រឹមត្រូវ។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64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916" r="4014" b="27620"/>
          <a:stretch/>
        </p:blipFill>
        <p:spPr>
          <a:xfrm>
            <a:off x="1876894" y="156597"/>
            <a:ext cx="5447211" cy="28085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0"/>
          <a:stretch/>
        </p:blipFill>
        <p:spPr>
          <a:xfrm>
            <a:off x="261257" y="3657599"/>
            <a:ext cx="8678487" cy="295609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1"/>
          <a:stretch/>
        </p:blipFill>
        <p:spPr>
          <a:xfrm>
            <a:off x="261257" y="3224424"/>
            <a:ext cx="8678487" cy="3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066800"/>
          </a:xfrm>
        </p:spPr>
        <p:txBody>
          <a:bodyPr/>
          <a:lstStyle/>
          <a:p>
            <a:pPr algn="l"/>
            <a:r>
              <a:rPr lang="km-KH" dirty="0" smtClean="0"/>
              <a:t>អាជីវកម្ម និងប្រាក់ចំណេញ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086600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km-KH" dirty="0" smtClean="0"/>
              <a:t>ទឹសដៅធំបំផុតនៃការធ្វើអាវកម្ម ដើម្បីរកប្រាក់ចំណេញ។ ហើយប្រាក់ចំណេញកើតឡើងនៅពេលដែលសាច់ប្រាក់ចំណូលកើនឡើងក្នុងអាជីវកម្មរបស់អ្នកច្រើនជាងប្រាក់ចំណាយ (</a:t>
            </a:r>
            <a:r>
              <a:rPr lang="km-KH" b="1" dirty="0" smtClean="0">
                <a:solidFill>
                  <a:srgbClr val="FF0000"/>
                </a:solidFill>
              </a:rPr>
              <a:t>ហូរចូលប្រើនជាងហូរចេញ)</a:t>
            </a:r>
            <a:r>
              <a:rPr lang="km-KH" dirty="0" smtClean="0"/>
              <a:t>។ មានន័យថា មានភាពខុសគ្នារវាងប្រាក់ចំណូលកើនច្រើន និងប្រាក់ចំណាយតិច នោះកាន់តែចំណេញច្រើន។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m-KH" dirty="0" smtClean="0"/>
              <a:t>តើត្រូវធ្វើដូចមេ្តច ដើម្បីបង្កើនប្រាក់ចំណេញ ក្នុងអាជិវកម្មរបស់អ្នក?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m-KH" b="1" i="1" u="sng" dirty="0" smtClean="0"/>
              <a:t>អង្កេតរកចំណុចខ្លាំង និងខ្សោយ</a:t>
            </a:r>
          </a:p>
          <a:p>
            <a:pPr>
              <a:lnSpc>
                <a:spcPct val="150000"/>
              </a:lnSpc>
            </a:pPr>
            <a:r>
              <a:rPr lang="km-KH" b="1" i="1" u="sng" dirty="0" smtClean="0"/>
              <a:t>ចំណុចខ្លាំង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km-KH" dirty="0" smtClean="0"/>
              <a:t>ទីកន្លែង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/>
              <a:t> </a:t>
            </a:r>
            <a:r>
              <a:rPr lang="km-KH" dirty="0" smtClean="0"/>
              <a:t>ប្រភេទទំនិញ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ការចែកចាយ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/>
              <a:t> </a:t>
            </a:r>
            <a:r>
              <a:rPr lang="km-KH" dirty="0" smtClean="0"/>
              <a:t>ឪកាសទីផ្សារ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/>
              <a:t> </a:t>
            </a:r>
            <a:r>
              <a:rPr lang="km-KH" dirty="0" smtClean="0"/>
              <a:t>ធានធានក្នុង/ក្រៅ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​ ពេលវេលា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km-KH" sz="3600" b="1" i="1" u="sng" dirty="0">
                <a:latin typeface="+mn-lt"/>
                <a:ea typeface="+mn-ea"/>
                <a:cs typeface="+mn-cs"/>
              </a:rPr>
              <a:t>វិភាគរកចំណុចខ្លាំង និងខ្សោយ</a:t>
            </a:r>
            <a:r>
              <a:rPr lang="km-KH" b="1" i="1" u="sng" dirty="0" smtClean="0"/>
              <a:t/>
            </a:r>
            <a:br>
              <a:rPr lang="km-KH" b="1" i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m-KH" b="1" i="1" u="sng" dirty="0" smtClean="0"/>
              <a:t>ចំណុចខ្សោយ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km-KH" dirty="0" smtClean="0"/>
              <a:t>ទីកន្លែង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 ប្រភេទទំនិញ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ការចែកចាយ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 ឪកាសទីផ្សារ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 ធានធានក្នុង/ក្រៅ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m-KH" dirty="0" smtClean="0"/>
              <a:t>​ ពេលវេលា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8885"/>
            <a:ext cx="6224587" cy="517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248400" cy="8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km-KH" dirty="0" smtClean="0"/>
              <a:t>អតិធិជន និងទំនិញរបស់អ្នក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3" y="1600200"/>
            <a:ext cx="79656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9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39100" cy="416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" y="1600200"/>
            <a:ext cx="7800975" cy="31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0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20100" cy="492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020762"/>
          </a:xfrm>
        </p:spPr>
        <p:txBody>
          <a:bodyPr/>
          <a:lstStyle/>
          <a:p>
            <a:pPr algn="l"/>
            <a:r>
              <a:rPr lang="km-KH" dirty="0" smtClean="0"/>
              <a:t>គោលបំណងនៃការធ្វើអាជីវកម្ម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4000" dirty="0" err="1">
                <a:latin typeface="Limon S1" pitchFamily="2" charset="0"/>
              </a:rPr>
              <a:t>eFVI</a:t>
            </a:r>
            <a:r>
              <a:rPr lang="en-US" sz="4000" dirty="0">
                <a:latin typeface="Limon S1" pitchFamily="2" charset="0"/>
              </a:rPr>
              <a:t>[</a:t>
            </a:r>
            <a:r>
              <a:rPr lang="en-US" sz="4000" dirty="0" err="1">
                <a:latin typeface="Limon S1" pitchFamily="2" charset="0"/>
              </a:rPr>
              <a:t>manR</a:t>
            </a:r>
            <a:r>
              <a:rPr lang="en-US" sz="4000" dirty="0">
                <a:latin typeface="Limon S1" pitchFamily="2" charset="0"/>
              </a:rPr>
              <a:t>)</a:t>
            </a:r>
            <a:r>
              <a:rPr lang="en-US" sz="4000" dirty="0" err="1">
                <a:latin typeface="Limon S1" pitchFamily="2" charset="0"/>
              </a:rPr>
              <a:t>ak;cMNUl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nigbegIánR</a:t>
            </a:r>
            <a:r>
              <a:rPr lang="en-US" sz="4000" dirty="0">
                <a:latin typeface="Limon S1" pitchFamily="2" charset="0"/>
              </a:rPr>
              <a:t>)</a:t>
            </a:r>
            <a:r>
              <a:rPr lang="en-US" sz="4000" dirty="0" err="1">
                <a:latin typeface="Limon S1" pitchFamily="2" charset="0"/>
              </a:rPr>
              <a:t>ak;cMNUl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smtClean="0">
                <a:latin typeface="Limon S1" pitchFamily="2" charset="0"/>
              </a:rPr>
              <a:t>.</a:t>
            </a:r>
            <a:endParaRPr lang="km-KH" sz="4000" dirty="0" smtClean="0">
              <a:latin typeface="Limon S1" pitchFamily="2" charset="0"/>
            </a:endParaRPr>
          </a:p>
          <a:p>
            <a:pPr lvl="0"/>
            <a:endParaRPr lang="en-US" sz="4000" dirty="0">
              <a:latin typeface="Limon S1" pitchFamily="2" charset="0"/>
            </a:endParaRPr>
          </a:p>
          <a:p>
            <a:pPr lvl="0"/>
            <a:r>
              <a:rPr lang="en-US" sz="4000" dirty="0" err="1">
                <a:latin typeface="Limon S1" pitchFamily="2" charset="0"/>
              </a:rPr>
              <a:t>eFVI</a:t>
            </a:r>
            <a:r>
              <a:rPr lang="en-US" sz="4000" dirty="0">
                <a:latin typeface="Limon S1" pitchFamily="2" charset="0"/>
              </a:rPr>
              <a:t>[man </a:t>
            </a:r>
            <a:r>
              <a:rPr lang="en-US" sz="4000" dirty="0" err="1">
                <a:latin typeface="Limon S1" pitchFamily="2" charset="0"/>
              </a:rPr>
              <a:t>muxrbr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nig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kargarbEnßmsMrab;xøÜnÉg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nigRKYsar</a:t>
            </a:r>
            <a:r>
              <a:rPr lang="en-US" sz="4000" dirty="0" smtClean="0">
                <a:latin typeface="Limon S1" pitchFamily="2" charset="0"/>
              </a:rPr>
              <a:t>.</a:t>
            </a:r>
            <a:endParaRPr lang="km-KH" sz="4000" dirty="0" smtClean="0">
              <a:latin typeface="Limon S1" pitchFamily="2" charset="0"/>
            </a:endParaRPr>
          </a:p>
          <a:p>
            <a:pPr lvl="0"/>
            <a:endParaRPr lang="en-US" sz="4000" dirty="0">
              <a:latin typeface="Limon S1" pitchFamily="2" charset="0"/>
            </a:endParaRPr>
          </a:p>
          <a:p>
            <a:pPr lvl="0"/>
            <a:r>
              <a:rPr lang="en-US" sz="4000" dirty="0" err="1">
                <a:latin typeface="Limon S1" pitchFamily="2" charset="0"/>
              </a:rPr>
              <a:t>eFVI</a:t>
            </a:r>
            <a:r>
              <a:rPr lang="en-US" sz="4000" dirty="0">
                <a:latin typeface="Limon S1" pitchFamily="2" charset="0"/>
              </a:rPr>
              <a:t>[</a:t>
            </a:r>
            <a:r>
              <a:rPr lang="en-US" sz="4000" dirty="0" err="1">
                <a:latin typeface="Limon S1" pitchFamily="2" charset="0"/>
              </a:rPr>
              <a:t>manCMnaj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nigbTBiesaFn</a:t>
            </a:r>
            <a:r>
              <a:rPr lang="en-US" sz="4000" dirty="0" smtClean="0">
                <a:latin typeface="Limon S1" pitchFamily="2" charset="0"/>
              </a:rPr>
              <a:t>_.</a:t>
            </a:r>
            <a:endParaRPr lang="km-KH" sz="4000" dirty="0" smtClean="0">
              <a:latin typeface="Limon S1" pitchFamily="2" charset="0"/>
            </a:endParaRPr>
          </a:p>
          <a:p>
            <a:pPr lvl="0"/>
            <a:endParaRPr lang="en-US" sz="4000" dirty="0">
              <a:latin typeface="Limon S1" pitchFamily="2" charset="0"/>
            </a:endParaRPr>
          </a:p>
          <a:p>
            <a:pPr lvl="0"/>
            <a:r>
              <a:rPr lang="en-US" sz="4000" dirty="0" err="1">
                <a:latin typeface="Limon S1" pitchFamily="2" charset="0"/>
              </a:rPr>
              <a:t>elIkkMBs;esdækic</a:t>
            </a:r>
            <a:r>
              <a:rPr lang="en-US" sz="4000" dirty="0">
                <a:latin typeface="Limon S1" pitchFamily="2" charset="0"/>
              </a:rPr>
              <a:t>© </a:t>
            </a:r>
            <a:r>
              <a:rPr lang="en-US" sz="4000" dirty="0" err="1">
                <a:latin typeface="Limon S1" pitchFamily="2" charset="0"/>
              </a:rPr>
              <a:t>nigCIvPaBRKYsar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nigsgÁm</a:t>
            </a:r>
            <a:r>
              <a:rPr lang="en-US" sz="4000" dirty="0">
                <a:latin typeface="Limon S1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0822"/>
            <a:ext cx="7753943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4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353425" cy="387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5" y="3276600"/>
            <a:ext cx="4076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7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09600"/>
            <a:ext cx="7696199" cy="30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8" y="68038"/>
            <a:ext cx="8001000" cy="341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962">
            <a:off x="651857" y="3614512"/>
            <a:ext cx="4267201" cy="5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763">
            <a:off x="568617" y="3985082"/>
            <a:ext cx="5215112" cy="8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5" y="4928966"/>
            <a:ext cx="6015038" cy="85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7" y="5850150"/>
            <a:ext cx="5148262" cy="7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m-KH" dirty="0" smtClean="0"/>
              <a:t>តើអាជីវកម្ម គឺជាអ្វី?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sz="4000" dirty="0" err="1">
                <a:latin typeface="Limon S1" pitchFamily="2" charset="0"/>
              </a:rPr>
              <a:t>GaCIvkmµxñattUcKWCakarTij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lk</a:t>
            </a:r>
            <a:r>
              <a:rPr lang="en-US" sz="4000" dirty="0">
                <a:latin typeface="Limon S1" pitchFamily="2" charset="0"/>
              </a:rPr>
              <a:t>; </a:t>
            </a:r>
            <a:r>
              <a:rPr lang="en-US" sz="4000" dirty="0" err="1">
                <a:latin typeface="Limon S1" pitchFamily="2" charset="0"/>
              </a:rPr>
              <a:t>plit</a:t>
            </a:r>
            <a:r>
              <a:rPr lang="en-US" sz="4000" dirty="0">
                <a:latin typeface="Limon S1" pitchFamily="2" charset="0"/>
              </a:rPr>
              <a:t> b¤ </a:t>
            </a:r>
            <a:r>
              <a:rPr lang="en-US" sz="4000" dirty="0" err="1">
                <a:latin typeface="Limon S1" pitchFamily="2" charset="0"/>
              </a:rPr>
              <a:t>karbMerIesvakmµGVImYy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edIm,IR</a:t>
            </a:r>
            <a:r>
              <a:rPr lang="en-US" sz="4000" dirty="0">
                <a:latin typeface="Limon S1" pitchFamily="2" charset="0"/>
              </a:rPr>
              <a:t>)</a:t>
            </a:r>
            <a:r>
              <a:rPr lang="en-US" sz="4000" dirty="0" err="1">
                <a:latin typeface="Limon S1" pitchFamily="2" charset="0"/>
              </a:rPr>
              <a:t>ak</a:t>
            </a:r>
            <a:r>
              <a:rPr lang="en-US" sz="4000" dirty="0" smtClean="0">
                <a:latin typeface="Limon S1" pitchFamily="2" charset="0"/>
              </a:rPr>
              <a:t>; </a:t>
            </a:r>
            <a:r>
              <a:rPr lang="en-US" sz="4000" dirty="0" err="1" smtClean="0">
                <a:latin typeface="Limon S1" pitchFamily="2" charset="0"/>
              </a:rPr>
              <a:t>cMeNj</a:t>
            </a:r>
            <a:r>
              <a:rPr lang="en-US" sz="4000" dirty="0" smtClean="0">
                <a:latin typeface="Limon S1" pitchFamily="2" charset="0"/>
              </a:rPr>
              <a:t> </a:t>
            </a:r>
            <a:r>
              <a:rPr lang="en-US" sz="4000" dirty="0">
                <a:latin typeface="Limon S1" pitchFamily="2" charset="0"/>
              </a:rPr>
              <a:t>. </a:t>
            </a:r>
            <a:r>
              <a:rPr lang="en-US" sz="4000" dirty="0" err="1">
                <a:latin typeface="Limon S1" pitchFamily="2" charset="0"/>
              </a:rPr>
              <a:t>karcMeNjenHKWedaysakarTijrbs;rbr</a:t>
            </a:r>
            <a:r>
              <a:rPr lang="en-US" sz="4000" dirty="0">
                <a:latin typeface="Limon S1" pitchFamily="2" charset="0"/>
              </a:rPr>
              <a:t> b¤ </a:t>
            </a:r>
            <a:r>
              <a:rPr lang="en-US" sz="4000" dirty="0" err="1" smtClean="0">
                <a:latin typeface="Limon S1" pitchFamily="2" charset="0"/>
              </a:rPr>
              <a:t>cMNayEdlman</a:t>
            </a:r>
            <a:r>
              <a:rPr lang="en-US" sz="4000" dirty="0" smtClean="0">
                <a:latin typeface="Limon S1" pitchFamily="2" charset="0"/>
              </a:rPr>
              <a:t> </a:t>
            </a:r>
            <a:r>
              <a:rPr lang="en-US" sz="4000" dirty="0" err="1" smtClean="0">
                <a:latin typeface="Limon S1" pitchFamily="2" charset="0"/>
              </a:rPr>
              <a:t>tMélTab</a:t>
            </a:r>
            <a:r>
              <a:rPr lang="en-US" sz="4000" dirty="0" smtClean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ehIy</a:t>
            </a:r>
            <a:r>
              <a:rPr lang="en-US" sz="4000" dirty="0">
                <a:latin typeface="Limon S1" pitchFamily="2" charset="0"/>
              </a:rPr>
              <a:t> </a:t>
            </a:r>
            <a:r>
              <a:rPr lang="en-US" sz="4000" dirty="0" err="1">
                <a:latin typeface="Limon S1" pitchFamily="2" charset="0"/>
              </a:rPr>
              <a:t>lk;eTAvijmantMélx</a:t>
            </a:r>
            <a:r>
              <a:rPr lang="en-US" sz="4000" dirty="0">
                <a:latin typeface="Limon S1" pitchFamily="2" charset="0"/>
              </a:rPr>
              <a:t>&lt;s; .</a:t>
            </a:r>
          </a:p>
          <a:p>
            <a:endParaRPr lang="en-US" dirty="0"/>
          </a:p>
        </p:txBody>
      </p:sp>
      <p:pic>
        <p:nvPicPr>
          <p:cNvPr id="6" name="Picture 5" descr="DSC0085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3200400" cy="24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085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657600"/>
            <a:ext cx="3200400" cy="246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1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l"/>
            <a:r>
              <a:rPr lang="km-KH" sz="4800" dirty="0" smtClean="0">
                <a:latin typeface="Limon S1" pitchFamily="2" charset="0"/>
              </a:rPr>
              <a:t/>
            </a:r>
            <a:br>
              <a:rPr lang="km-KH" sz="4800" dirty="0" smtClean="0">
                <a:latin typeface="Limon S1" pitchFamily="2" charset="0"/>
              </a:rPr>
            </a:br>
            <a:r>
              <a:rPr lang="en-US" sz="4800" b="1" dirty="0" err="1" smtClean="0">
                <a:latin typeface="Limon S1" pitchFamily="2" charset="0"/>
              </a:rPr>
              <a:t>etIGVIeTACakarrkR</a:t>
            </a:r>
            <a:r>
              <a:rPr lang="en-US" sz="4800" b="1" dirty="0" smtClean="0">
                <a:latin typeface="Limon S1" pitchFamily="2" charset="0"/>
              </a:rPr>
              <a:t>)</a:t>
            </a:r>
            <a:r>
              <a:rPr lang="en-US" sz="4800" b="1" dirty="0" err="1" smtClean="0">
                <a:latin typeface="Limon S1" pitchFamily="2" charset="0"/>
              </a:rPr>
              <a:t>ak;cMNUl</a:t>
            </a:r>
            <a:r>
              <a:rPr lang="en-US" sz="4800" dirty="0">
                <a:latin typeface="Limon S1" pitchFamily="2" charset="0"/>
              </a:rPr>
              <a:t/>
            </a:r>
            <a:br>
              <a:rPr lang="en-US" sz="4800" dirty="0">
                <a:latin typeface="Limon S1" pitchFamily="2" charset="0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/>
          <a:lstStyle/>
          <a:p>
            <a:r>
              <a:rPr lang="en-US" sz="4000" dirty="0" err="1" smtClean="0">
                <a:latin typeface="Limon S1" pitchFamily="2" charset="0"/>
              </a:rPr>
              <a:t>karrkR</a:t>
            </a:r>
            <a:r>
              <a:rPr lang="en-US" sz="4000" dirty="0" smtClean="0">
                <a:latin typeface="Limon S1" pitchFamily="2" charset="0"/>
              </a:rPr>
              <a:t>)</a:t>
            </a:r>
            <a:r>
              <a:rPr lang="en-US" sz="4000" dirty="0" err="1" smtClean="0">
                <a:latin typeface="Limon S1" pitchFamily="2" charset="0"/>
              </a:rPr>
              <a:t>ak;cMNUlKWCaskmµPaBGaCIvkmµmYy</a:t>
            </a:r>
            <a:r>
              <a:rPr lang="en-US" sz="4000" dirty="0" smtClean="0">
                <a:latin typeface="Limon S1" pitchFamily="2" charset="0"/>
              </a:rPr>
              <a:t> </a:t>
            </a:r>
            <a:r>
              <a:rPr lang="en-US" sz="4000" dirty="0" err="1" smtClean="0">
                <a:latin typeface="Limon S1" pitchFamily="2" charset="0"/>
              </a:rPr>
              <a:t>b¤eRcInEdlCYy</a:t>
            </a:r>
            <a:r>
              <a:rPr lang="en-US" sz="4000" dirty="0" smtClean="0">
                <a:latin typeface="Limon S1" pitchFamily="2" charset="0"/>
              </a:rPr>
              <a:t>[ </a:t>
            </a:r>
            <a:r>
              <a:rPr lang="en-US" sz="4000" dirty="0" err="1">
                <a:latin typeface="Limon S1" pitchFamily="2" charset="0"/>
              </a:rPr>
              <a:t>GñkcMeNj</a:t>
            </a:r>
            <a:r>
              <a:rPr lang="en-US" sz="4000" dirty="0">
                <a:latin typeface="Limon S1" pitchFamily="2" charset="0"/>
              </a:rPr>
              <a:t> b¤)</a:t>
            </a:r>
            <a:r>
              <a:rPr lang="en-US" sz="4000" dirty="0" err="1">
                <a:latin typeface="Limon S1" pitchFamily="2" charset="0"/>
              </a:rPr>
              <a:t>anplBIskmµPaBGaCIvkmµenaH</a:t>
            </a:r>
            <a:r>
              <a:rPr lang="en-US" sz="4000" dirty="0">
                <a:latin typeface="Limon S1" pitchFamily="2" charset="0"/>
              </a:rPr>
              <a:t> .</a:t>
            </a:r>
          </a:p>
          <a:p>
            <a:endParaRPr lang="en-US" dirty="0"/>
          </a:p>
        </p:txBody>
      </p:sp>
      <p:pic>
        <p:nvPicPr>
          <p:cNvPr id="4" name="Picture 3" descr="2811200909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18114"/>
            <a:ext cx="3314700" cy="262763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267200" y="4114800"/>
            <a:ext cx="1219200" cy="617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61" y="3435531"/>
            <a:ext cx="2085975" cy="20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pPr algn="l"/>
            <a:r>
              <a:rPr lang="km-KH" dirty="0" smtClean="0"/>
              <a:t>វដ្ឋនៃការធ្វើអាជីវកម្ម</a:t>
            </a:r>
            <a:endParaRPr lang="en-US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1836951">
            <a:off x="4668966" y="3990020"/>
            <a:ext cx="1214438" cy="2028825"/>
          </a:xfrm>
          <a:prstGeom prst="curvedLeftArrow">
            <a:avLst>
              <a:gd name="adj1" fmla="val 33412"/>
              <a:gd name="adj2" fmla="val 66824"/>
              <a:gd name="adj3" fmla="val 29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-1666553">
            <a:off x="4932491" y="1943732"/>
            <a:ext cx="958850" cy="1874838"/>
          </a:xfrm>
          <a:prstGeom prst="curvedLeftArrow">
            <a:avLst>
              <a:gd name="adj1" fmla="val 39106"/>
              <a:gd name="adj2" fmla="val 78212"/>
              <a:gd name="adj3" fmla="val 29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8794828">
            <a:off x="2721104" y="3809045"/>
            <a:ext cx="963612" cy="2170112"/>
          </a:xfrm>
          <a:prstGeom prst="curvedLeftArrow">
            <a:avLst>
              <a:gd name="adj1" fmla="val 45041"/>
              <a:gd name="adj2" fmla="val 90082"/>
              <a:gd name="adj3" fmla="val 29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3741288">
            <a:off x="2763172" y="1539714"/>
            <a:ext cx="1020763" cy="2127250"/>
          </a:xfrm>
          <a:prstGeom prst="curvedLeftArrow">
            <a:avLst>
              <a:gd name="adj1" fmla="val 41680"/>
              <a:gd name="adj2" fmla="val 83359"/>
              <a:gd name="adj3" fmla="val 29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1798" y="18283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dirty="0" smtClean="0"/>
              <a:t>រៀនពីចំណេះ និងជំនាញ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38651" y="353746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dirty="0" smtClean="0"/>
              <a:t>ធ្វើផែនការ និង បង្កើតអាជីវកម្ម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63751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dirty="0" smtClean="0"/>
              <a:t>ធ្វើឲ្យជីវភាពប្រសើរឡើង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0265" y="5699292"/>
            <a:ext cx="41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dirty="0" smtClean="0"/>
              <a:t>ប្រតិបត្តិការ និងទទួលបានប្រាក់ចំណេញ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b="1" dirty="0" err="1">
                <a:solidFill>
                  <a:srgbClr val="FF0000"/>
                </a:solidFill>
                <a:latin typeface="Limon S1" pitchFamily="2" charset="0"/>
                <a:ea typeface="+mn-ea"/>
                <a:cs typeface="+mn-cs"/>
              </a:rPr>
              <a:t>RbePTGaCIvkm</a:t>
            </a:r>
            <a:r>
              <a:rPr lang="en-US" sz="5300" b="1" dirty="0">
                <a:solidFill>
                  <a:srgbClr val="FF0000"/>
                </a:solidFill>
                <a:latin typeface="Limon S1" pitchFamily="2" charset="0"/>
                <a:ea typeface="+mn-ea"/>
                <a:cs typeface="+mn-cs"/>
              </a:rPr>
              <a:t>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2486"/>
            <a:ext cx="5257800" cy="1219200"/>
          </a:xfr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2590800"/>
            <a:ext cx="58674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dirty="0">
              <a:latin typeface="Limon S1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814354"/>
            <a:ext cx="6096000" cy="12192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" y="1905000"/>
            <a:ext cx="3200400" cy="4114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810986" y="1371600"/>
            <a:ext cx="5257800" cy="1219200"/>
          </a:xfrm>
          <a:prstGeom prst="rect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>
                <a:latin typeface="Limon S1" pitchFamily="2" charset="0"/>
              </a:rPr>
              <a:t>1&gt; </a:t>
            </a:r>
            <a:r>
              <a:rPr lang="en-US" sz="4800" dirty="0" err="1" smtClean="0">
                <a:latin typeface="Limon S1" pitchFamily="2" charset="0"/>
              </a:rPr>
              <a:t>GaCIvkmµpÞal;xøÜn</a:t>
            </a:r>
            <a:endParaRPr lang="en-US" sz="4800" dirty="0" smtClean="0">
              <a:latin typeface="Limon S1" pitchFamily="2" charset="0"/>
            </a:endParaRP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59280" y="2577737"/>
            <a:ext cx="5867400" cy="121920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Limon S1" pitchFamily="2" charset="0"/>
              </a:rPr>
              <a:t>2&gt; </a:t>
            </a:r>
            <a:r>
              <a:rPr lang="en-US" sz="4800" dirty="0" err="1">
                <a:latin typeface="Limon S1" pitchFamily="2" charset="0"/>
              </a:rPr>
              <a:t>édKUrGaCIvkm</a:t>
            </a:r>
            <a:r>
              <a:rPr lang="en-US" sz="4800" dirty="0">
                <a:latin typeface="Limon S1" pitchFamily="2" charset="0"/>
              </a:rPr>
              <a:t>µ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52354" y="3814354"/>
            <a:ext cx="6096000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200" dirty="0">
                <a:latin typeface="Limon S1" pitchFamily="2" charset="0"/>
              </a:rPr>
              <a:t>3&gt; </a:t>
            </a:r>
            <a:r>
              <a:rPr lang="en-US" sz="5200" dirty="0" err="1">
                <a:latin typeface="Limon S1" pitchFamily="2" charset="0"/>
              </a:rPr>
              <a:t>saCIvkm</a:t>
            </a:r>
            <a:r>
              <a:rPr lang="en-US" sz="5200" dirty="0">
                <a:latin typeface="Limon S1" pitchFamily="2" charset="0"/>
              </a:rPr>
              <a:t>µ¬</a:t>
            </a:r>
            <a:r>
              <a:rPr lang="en-US" sz="5200" dirty="0" err="1">
                <a:latin typeface="Limon S1" pitchFamily="2" charset="0"/>
              </a:rPr>
              <a:t>karcUlPaKhu‘n</a:t>
            </a:r>
            <a:r>
              <a:rPr lang="en-US" sz="5200" dirty="0">
                <a:latin typeface="Limon S1" pitchFamily="2" charset="0"/>
              </a:rPr>
              <a:t> </a:t>
            </a:r>
            <a:r>
              <a:rPr lang="en-US" sz="5200" dirty="0" err="1">
                <a:latin typeface="Limon S1" pitchFamily="2" charset="0"/>
              </a:rPr>
              <a:t>begáItmuxrbrrksuI</a:t>
            </a:r>
            <a:r>
              <a:rPr lang="en-US" sz="5200" dirty="0">
                <a:latin typeface="Limon S1" pitchFamily="2" charset="0"/>
              </a:rPr>
              <a:t>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314700" cy="250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DSC0025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3316778" cy="263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 err="1">
                <a:solidFill>
                  <a:schemeClr val="accent1"/>
                </a:solidFill>
                <a:latin typeface="Limon S1" pitchFamily="2" charset="0"/>
                <a:ea typeface="+mn-ea"/>
                <a:cs typeface="+mn-cs"/>
              </a:rPr>
              <a:t>CMerIsGaCIvkm</a:t>
            </a:r>
            <a:r>
              <a:rPr lang="en-US" sz="5300" b="1" dirty="0">
                <a:solidFill>
                  <a:schemeClr val="accent1"/>
                </a:solidFill>
                <a:latin typeface="Limon S1" pitchFamily="2" charset="0"/>
                <a:ea typeface="+mn-ea"/>
                <a:cs typeface="+mn-cs"/>
              </a:rPr>
              <a:t>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71451"/>
            <a:ext cx="46482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Limon S1" pitchFamily="2" charset="0"/>
              </a:rPr>
              <a:t>1&gt; </a:t>
            </a:r>
            <a:r>
              <a:rPr lang="en-US" sz="3600" dirty="0" err="1">
                <a:latin typeface="Limon S1" pitchFamily="2" charset="0"/>
              </a:rPr>
              <a:t>GñkelIkBIeKehIylk;ray</a:t>
            </a:r>
            <a:r>
              <a:rPr lang="en-US" sz="3600" dirty="0">
                <a:latin typeface="Limon S1" pitchFamily="2" charset="0"/>
              </a:rPr>
              <a:t> </a:t>
            </a:r>
            <a:r>
              <a:rPr lang="en-US" sz="3600" dirty="0" err="1">
                <a:latin typeface="Limon S1" pitchFamily="2" charset="0"/>
              </a:rPr>
              <a:t>b¤lk;duM</a:t>
            </a:r>
            <a:r>
              <a:rPr lang="en-US" sz="3600" dirty="0">
                <a:latin typeface="Limon S1" pitchFamily="2" charset="0"/>
              </a:rPr>
              <a:t> ¬e)</a:t>
            </a:r>
            <a:r>
              <a:rPr lang="en-US" sz="3600" dirty="0" err="1">
                <a:latin typeface="Limon S1" pitchFamily="2" charset="0"/>
              </a:rPr>
              <a:t>aHduM</a:t>
            </a:r>
            <a:r>
              <a:rPr lang="en-US" sz="3600" dirty="0">
                <a:latin typeface="Limon S1" pitchFamily="2" charset="0"/>
              </a:rPr>
              <a:t>¦</a:t>
            </a:r>
          </a:p>
          <a:p>
            <a:pPr marL="0" indent="0">
              <a:buNone/>
            </a:pPr>
            <a:r>
              <a:rPr lang="en-US" sz="3600" dirty="0">
                <a:latin typeface="Limon S1" pitchFamily="2" charset="0"/>
              </a:rPr>
              <a:t>2&gt; </a:t>
            </a:r>
            <a:r>
              <a:rPr lang="en-US" sz="3600" dirty="0" err="1">
                <a:latin typeface="Limon S1" pitchFamily="2" charset="0"/>
              </a:rPr>
              <a:t>GñkplitehIy</a:t>
            </a:r>
            <a:r>
              <a:rPr lang="en-US" sz="3600" dirty="0">
                <a:latin typeface="Limon S1" pitchFamily="2" charset="0"/>
              </a:rPr>
              <a:t> </a:t>
            </a:r>
            <a:r>
              <a:rPr lang="en-US" sz="3600" dirty="0" err="1">
                <a:latin typeface="Limon S1" pitchFamily="2" charset="0"/>
              </a:rPr>
              <a:t>lk;duM</a:t>
            </a:r>
            <a:r>
              <a:rPr lang="en-US" sz="3600" dirty="0">
                <a:latin typeface="Limon S1" pitchFamily="2" charset="0"/>
              </a:rPr>
              <a:t> </a:t>
            </a:r>
            <a:r>
              <a:rPr lang="en-US" sz="3600" dirty="0" err="1">
                <a:latin typeface="Limon S1" pitchFamily="2" charset="0"/>
              </a:rPr>
              <a:t>niglk;ray</a:t>
            </a:r>
            <a:endParaRPr lang="en-US" sz="3600" dirty="0">
              <a:latin typeface="Limon S1" pitchFamily="2" charset="0"/>
            </a:endParaRP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343400"/>
            <a:ext cx="45720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latin typeface="Limon S1" pitchFamily="2" charset="0"/>
              </a:rPr>
              <a:t>3&gt; </a:t>
            </a:r>
            <a:r>
              <a:rPr lang="en-US" sz="4400" dirty="0" err="1" smtClean="0">
                <a:latin typeface="Limon S1" pitchFamily="2" charset="0"/>
              </a:rPr>
              <a:t>GñkeKakec</a:t>
            </a:r>
            <a:r>
              <a:rPr lang="en-US" sz="4400" dirty="0" smtClean="0">
                <a:latin typeface="Limon S1" pitchFamily="2" charset="0"/>
              </a:rPr>
              <a:t> ¬</a:t>
            </a:r>
            <a:r>
              <a:rPr lang="en-US" sz="4400" dirty="0" err="1" smtClean="0">
                <a:latin typeface="Limon S1" pitchFamily="2" charset="0"/>
              </a:rPr>
              <a:t>QµÜjkNþal</a:t>
            </a:r>
            <a:r>
              <a:rPr lang="en-US" sz="4400" dirty="0" smtClean="0">
                <a:latin typeface="Limon S1" pitchFamily="2" charset="0"/>
              </a:rPr>
              <a:t>¦</a:t>
            </a:r>
          </a:p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latin typeface="Limon S1" pitchFamily="2" charset="0"/>
              </a:rPr>
              <a:t>4&gt; </a:t>
            </a:r>
            <a:r>
              <a:rPr lang="en-US" sz="4400" dirty="0" err="1" smtClean="0">
                <a:latin typeface="Limon S1" pitchFamily="2" charset="0"/>
              </a:rPr>
              <a:t>Gñklk;esvakm</a:t>
            </a:r>
            <a:r>
              <a:rPr lang="en-US" sz="4400" dirty="0" smtClean="0">
                <a:latin typeface="Limon S1" pitchFamily="2" charset="0"/>
              </a:rPr>
              <a:t>µ</a:t>
            </a:r>
          </a:p>
          <a:p>
            <a:endParaRPr lang="en-US" sz="2800" dirty="0"/>
          </a:p>
        </p:txBody>
      </p:sp>
      <p:pic>
        <p:nvPicPr>
          <p:cNvPr id="5" name="Picture 4" descr="281120090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8926"/>
            <a:ext cx="338264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822007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71451"/>
            <a:ext cx="3429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4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405</Words>
  <Application>Microsoft Office PowerPoint</Application>
  <PresentationFormat>On-screen Show (4:3)</PresentationFormat>
  <Paragraphs>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អង្គការសហការអន្តរជាតិកម្ពុជា</vt:lpstr>
      <vt:lpstr> គោលបំណងសិក្ខាសាលា </vt:lpstr>
      <vt:lpstr>គោលបំណងនៃការធ្វើអាជីវកម្ម</vt:lpstr>
      <vt:lpstr>តើអាជីវកម្ម គឺជាអ្វី?</vt:lpstr>
      <vt:lpstr> etIGVIeTACakarrkR)ak;cMNUl </vt:lpstr>
      <vt:lpstr>វដ្ឋនៃការធ្វើអាជីវកម្ម</vt:lpstr>
      <vt:lpstr>RbePTGaCIvkmµ </vt:lpstr>
      <vt:lpstr>PowerPoint Presentation</vt:lpstr>
      <vt:lpstr>CMerIsGaCIvkmµ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អាជីវកម្ម និងប្រាក់ចំណេញ</vt:lpstr>
      <vt:lpstr>តើត្រូវធ្វើដូចមេ្តច ដើម្បីបង្កើនប្រាក់ចំណេញ ក្នុងអាជិវកម្មរបស់អ្នក?</vt:lpstr>
      <vt:lpstr>វិភាគរកចំណុចខ្លាំង និងខ្សោយ </vt:lpstr>
      <vt:lpstr>PowerPoint Presentation</vt:lpstr>
      <vt:lpstr>អតិធិជន និងទំនិញរបស់អ្នក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អាជីវកម្ម និងប្រាក់ចំណេញ</dc:title>
  <dc:creator>Takk</dc:creator>
  <cp:lastModifiedBy>Takk</cp:lastModifiedBy>
  <cp:revision>50</cp:revision>
  <dcterms:created xsi:type="dcterms:W3CDTF">2014-06-06T05:39:46Z</dcterms:created>
  <dcterms:modified xsi:type="dcterms:W3CDTF">2014-06-08T14:32:50Z</dcterms:modified>
</cp:coreProperties>
</file>